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7" r:id="rId2"/>
    <p:sldId id="292" r:id="rId3"/>
    <p:sldId id="289" r:id="rId4"/>
    <p:sldId id="291" r:id="rId5"/>
    <p:sldId id="323" r:id="rId6"/>
    <p:sldId id="262" r:id="rId7"/>
    <p:sldId id="321" r:id="rId8"/>
    <p:sldId id="306" r:id="rId9"/>
    <p:sldId id="307" r:id="rId10"/>
    <p:sldId id="320" r:id="rId11"/>
    <p:sldId id="298" r:id="rId12"/>
    <p:sldId id="296" r:id="rId13"/>
    <p:sldId id="299" r:id="rId14"/>
    <p:sldId id="302" r:id="rId15"/>
    <p:sldId id="267" r:id="rId16"/>
    <p:sldId id="317" r:id="rId17"/>
    <p:sldId id="370" r:id="rId18"/>
    <p:sldId id="346" r:id="rId19"/>
    <p:sldId id="358" r:id="rId20"/>
    <p:sldId id="374" r:id="rId21"/>
    <p:sldId id="375" r:id="rId22"/>
    <p:sldId id="356" r:id="rId23"/>
    <p:sldId id="357" r:id="rId24"/>
    <p:sldId id="314" r:id="rId25"/>
    <p:sldId id="304" r:id="rId26"/>
    <p:sldId id="385" r:id="rId27"/>
    <p:sldId id="383" r:id="rId28"/>
    <p:sldId id="384" r:id="rId29"/>
    <p:sldId id="378" r:id="rId30"/>
    <p:sldId id="379" r:id="rId31"/>
    <p:sldId id="315" r:id="rId32"/>
    <p:sldId id="300" r:id="rId33"/>
    <p:sldId id="381" r:id="rId34"/>
    <p:sldId id="382" r:id="rId35"/>
    <p:sldId id="273" r:id="rId36"/>
    <p:sldId id="308" r:id="rId37"/>
    <p:sldId id="26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cfee0ff4c4a9ca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  <a:srgbClr val="3A3838"/>
    <a:srgbClr val="8CC5E3"/>
    <a:srgbClr val="2F6DA0"/>
    <a:srgbClr val="A4CBCA"/>
    <a:srgbClr val="F2F2F2"/>
    <a:srgbClr val="EFF9FF"/>
    <a:srgbClr val="EBE4D4"/>
    <a:srgbClr val="0F3363"/>
    <a:srgbClr val="149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9" autoAdjust="0"/>
    <p:restoredTop sz="83473" autoAdjust="0"/>
  </p:normalViewPr>
  <p:slideViewPr>
    <p:cSldViewPr snapToGrid="0" showGuides="1">
      <p:cViewPr>
        <p:scale>
          <a:sx n="50" d="100"/>
          <a:sy n="50" d="100"/>
        </p:scale>
        <p:origin x="560" y="31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8A-4E53-B04A-58C5868AD9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B8A-4E53-B04A-58C5868AD9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B8A-4E53-B04A-58C5868AD9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71727704"/>
        <c:axId val="371724568"/>
      </c:barChart>
      <c:catAx>
        <c:axId val="37172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1724568"/>
        <c:crosses val="autoZero"/>
        <c:auto val="1"/>
        <c:lblAlgn val="ctr"/>
        <c:lblOffset val="100"/>
        <c:noMultiLvlLbl val="0"/>
      </c:catAx>
      <c:valAx>
        <c:axId val="371724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17277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529C6E-C939-479A-A075-9E9B02837B50}">
      <dgm:prSet custT="1"/>
      <dgm:spPr/>
      <dgm:t>
        <a:bodyPr anchor="b"/>
        <a:lstStyle/>
        <a:p>
          <a:r>
            <a:rPr lang="en-US" altLang="ko-KR" sz="1600" b="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117</a:t>
          </a:r>
          <a:r>
            <a:rPr lang="ko-KR" altLang="en-US" sz="1600" b="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개의 </a:t>
          </a:r>
          <a:r>
            <a:rPr lang="en-US" altLang="ko-KR" sz="1600" b="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X </a:t>
          </a:r>
          <a:r>
            <a:rPr lang="ko-KR" altLang="en-US" sz="1600" b="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변수</a:t>
          </a:r>
          <a:endParaRPr lang="en-US" sz="1600" b="0" i="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/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/>
        </a:p>
      </dgm:t>
    </dgm:pt>
    <dgm:pt modelId="{4EA069F3-397F-40D5-94A6-32C3E355C277}">
      <dgm:prSet/>
      <dgm:spPr/>
      <dgm:t>
        <a:bodyPr anchor="t"/>
        <a:lstStyle/>
        <a:p>
          <a:endParaRPr lang="en-US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683CC5F6-E9B5-49F2-909E-A68D38896308}">
      <dgm:prSet custT="1"/>
      <dgm:spPr/>
      <dgm:t>
        <a:bodyPr/>
        <a:lstStyle/>
        <a:p>
          <a:pPr>
            <a:defRPr b="1"/>
          </a:pPr>
          <a:r>
            <a:rPr lang="en-US" sz="17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rPr>
            <a:t>X</a:t>
          </a:r>
          <a:r>
            <a:rPr lang="ko-KR" altLang="en-US" sz="17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rPr>
            <a:t>변수 많이 줄이기는 했지만</a:t>
          </a:r>
          <a:r>
            <a:rPr lang="en-US" altLang="ko-KR" sz="17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…</a:t>
          </a:r>
          <a:br>
            <a:rPr lang="en-US" altLang="ko-KR" sz="17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</a:br>
          <a:r>
            <a:rPr lang="ko-KR" altLang="en-US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여전히 </a:t>
          </a:r>
          <a:r>
            <a:rPr lang="ko-KR" altLang="en-US" sz="2400" b="0" i="1" dirty="0" smtClean="0">
              <a:solidFill>
                <a:schemeClr val="accent1">
                  <a:lumMod val="7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너무 많은 </a:t>
          </a:r>
          <a:r>
            <a:rPr lang="ko-KR" altLang="en-US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변수 </a:t>
          </a:r>
          <a:r>
            <a:rPr lang="en-US" altLang="ko-KR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!!</a:t>
          </a:r>
          <a:endParaRPr lang="en-US" sz="24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/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/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/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/>
        </a:p>
      </dgm:t>
    </dgm:pt>
    <dgm:pt modelId="{D930150C-6C73-49FA-B29A-C031468853C5}">
      <dgm:prSet custT="1"/>
      <dgm:spPr/>
      <dgm:t>
        <a:bodyPr anchor="b"/>
        <a:lstStyle/>
        <a:p>
          <a:r>
            <a:rPr lang="en-US" altLang="ko-KR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Nominal, Ordinal type</a:t>
          </a:r>
          <a:r>
            <a:rPr lang="ko-KR" altLang="en-US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이 많음</a:t>
          </a:r>
          <a:r>
            <a:rPr lang="en-US" altLang="ko-KR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.</a:t>
          </a:r>
          <a:endParaRPr lang="en-US" sz="1600" i="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</dgm:t>
    </dgm:pt>
    <dgm:pt modelId="{A680A07E-73B1-4C60-9DBB-73B5AA3074AC}" type="parTrans" cxnId="{CF872ACA-5C70-4EB6-8156-9F151B9BBFA7}">
      <dgm:prSet/>
      <dgm:spPr/>
      <dgm:t>
        <a:bodyPr/>
        <a:lstStyle/>
        <a:p>
          <a:pPr latinLnBrk="1"/>
          <a:endParaRPr lang="ko-KR" altLang="en-US"/>
        </a:p>
      </dgm:t>
    </dgm:pt>
    <dgm:pt modelId="{92EDF461-89C6-409A-AD43-8CA1260B2F5C}" type="sibTrans" cxnId="{CF872ACA-5C70-4EB6-8156-9F151B9BBFA7}">
      <dgm:prSet/>
      <dgm:spPr/>
      <dgm:t>
        <a:bodyPr/>
        <a:lstStyle/>
        <a:p>
          <a:pPr latinLnBrk="1"/>
          <a:endParaRPr lang="ko-KR" altLang="en-US"/>
        </a:p>
      </dgm:t>
    </dgm:pt>
    <dgm:pt modelId="{130B6BF1-88CC-4C97-A09E-006D58DB4DAC}">
      <dgm:prSet custT="1"/>
      <dgm:spPr/>
      <dgm:t>
        <a:bodyPr anchor="b"/>
        <a:lstStyle/>
        <a:p>
          <a:r>
            <a:rPr lang="en-US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Dummy</a:t>
          </a:r>
          <a:r>
            <a:rPr lang="ko-KR" altLang="en-US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화를 생각한다면</a:t>
          </a:r>
          <a:r>
            <a:rPr lang="en-US" altLang="ko-KR" sz="1600" i="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… </a:t>
          </a:r>
          <a:endParaRPr lang="en-US" sz="1600" i="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</dgm:t>
    </dgm:pt>
    <dgm:pt modelId="{81DBF8A3-CE3D-4D03-B21D-B2A07AA5DDA2}" type="parTrans" cxnId="{52C7EA95-9CDB-4363-91E1-8CD425CD09A6}">
      <dgm:prSet/>
      <dgm:spPr/>
      <dgm:t>
        <a:bodyPr/>
        <a:lstStyle/>
        <a:p>
          <a:pPr latinLnBrk="1"/>
          <a:endParaRPr lang="ko-KR" altLang="en-US"/>
        </a:p>
      </dgm:t>
    </dgm:pt>
    <dgm:pt modelId="{2EFDFB4D-E85A-46CA-AFE8-3C150E869F27}" type="sibTrans" cxnId="{52C7EA95-9CDB-4363-91E1-8CD425CD09A6}">
      <dgm:prSet/>
      <dgm:spPr/>
      <dgm:t>
        <a:bodyPr/>
        <a:lstStyle/>
        <a:p>
          <a:pPr latinLnBrk="1"/>
          <a:endParaRPr lang="ko-KR" altLang="en-US"/>
        </a:p>
      </dgm:t>
    </dgm:pt>
    <dgm:pt modelId="{A2560FD2-F12F-4A06-A96F-B86674952111}">
      <dgm:prSet custT="1"/>
      <dgm:spPr/>
      <dgm:t>
        <a:bodyPr/>
        <a:lstStyle/>
        <a:p>
          <a:pPr>
            <a:defRPr b="1"/>
          </a:pPr>
          <a:r>
            <a:rPr lang="ko-KR" altLang="en-US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추가적인 </a:t>
          </a:r>
          <a:r>
            <a:rPr lang="en-US" altLang="ko-KR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EDA/ </a:t>
          </a:r>
          <a:r>
            <a:rPr lang="ko-KR" altLang="en-US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전처리</a:t>
          </a:r>
          <a:r>
            <a:rPr lang="en-US" altLang="ko-KR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 </a:t>
          </a:r>
          <a:r>
            <a:rPr lang="ko-KR" altLang="en-US" sz="2400" b="0" i="1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필요</a:t>
          </a:r>
          <a:endParaRPr lang="en-US" sz="2400" b="0" i="1" dirty="0">
            <a:solidFill>
              <a:schemeClr val="tx1">
                <a:lumMod val="65000"/>
                <a:lumOff val="35000"/>
              </a:schemeClr>
            </a:solidFill>
            <a:latin typeface="a장미다방" panose="02020600000000000000" pitchFamily="18" charset="-127"/>
            <a:ea typeface="a장미다방" panose="02020600000000000000" pitchFamily="18" charset="-127"/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/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04284-1F7C-4D58-BC79-8C2DEE7E9FAF}" type="pres">
      <dgm:prSet presAssocID="{63085546-7C7C-4B3E-ABEB-2669F1A65FB2}" presName="divider" presStyleLbl="fgAcc1" presStyleIdx="0" presStyleCnt="3" custSzY="428624" custLinFactNeighborX="7675" custLinFactNeighborY="2908"/>
      <dgm:spPr>
        <a:prstGeom prst="rect">
          <a:avLst/>
        </a:prstGeom>
        <a:solidFill>
          <a:schemeClr val="tx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gm:spPr>
      <dgm:t>
        <a:bodyPr/>
        <a:lstStyle/>
        <a:p>
          <a:pPr latinLnBrk="1"/>
          <a:endParaRPr lang="ko-KR" altLang="en-US"/>
        </a:p>
      </dgm:t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A01C1F89-6915-407A-9F50-003A957D6418}" type="pres">
      <dgm:prSet presAssocID="{683CC5F6-E9B5-49F2-909E-A68D38896308}" presName="composite1" presStyleCnt="0"/>
      <dgm:spPr/>
    </dgm:pt>
    <dgm:pt modelId="{C0592C22-E046-4A1C-83D3-CA9ADFFCE6FE}" type="pres">
      <dgm:prSet presAssocID="{683CC5F6-E9B5-49F2-909E-A68D38896308}" presName="ConnectorPoint1" presStyleLbl="lnNode1" presStyleIdx="0" presStyleCnt="2"/>
      <dgm:spPr/>
    </dgm:pt>
    <dgm:pt modelId="{CAC0BCF5-6446-4174-BC69-5DA259CF46B4}" type="pres">
      <dgm:prSet presAssocID="{683CC5F6-E9B5-49F2-909E-A68D38896308}" presName="DropPinPlaceHolder1" presStyleCnt="0"/>
      <dgm:spPr/>
    </dgm:pt>
    <dgm:pt modelId="{337E2D11-4704-4319-9863-36CCE28CFD4C}" type="pres">
      <dgm:prSet presAssocID="{683CC5F6-E9B5-49F2-909E-A68D38896308}" presName="DropPin1" presStyleLbl="alignNode1" presStyleIdx="0" presStyleCnt="2"/>
      <dgm:spPr>
        <a:solidFill>
          <a:schemeClr val="accent3"/>
        </a:solidFill>
      </dgm:spPr>
      <dgm:t>
        <a:bodyPr/>
        <a:lstStyle/>
        <a:p>
          <a:pPr latinLnBrk="1"/>
          <a:endParaRPr lang="ko-KR" altLang="en-US"/>
        </a:p>
      </dgm:t>
    </dgm:pt>
    <dgm:pt modelId="{09DD01F2-0B11-454D-8F27-F9FCBFA9424B}" type="pres">
      <dgm:prSet presAssocID="{683CC5F6-E9B5-49F2-909E-A68D38896308}" presName="Ellipse1" presStyleLbl="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9699B800-AE02-434D-93BE-6F511A876A2C}" type="pres">
      <dgm:prSet presAssocID="{683CC5F6-E9B5-49F2-909E-A68D38896308}" presName="L2TextContainer1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9643E5-4608-436F-B68A-DA751F276926}" type="pres">
      <dgm:prSet presAssocID="{683CC5F6-E9B5-49F2-909E-A68D38896308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52CC39-5915-4CF6-A954-C185016156C9}" type="pres">
      <dgm:prSet presAssocID="{683CC5F6-E9B5-49F2-909E-A68D38896308}" presName="ConnectLine1" presStyleLbl="sibTrans1D1" presStyleIdx="0" presStyleCnt="2"/>
      <dgm:spPr/>
    </dgm:pt>
    <dgm:pt modelId="{93006F12-D003-4A09-AB20-38E4C3186C54}" type="pres">
      <dgm:prSet presAssocID="{683CC5F6-E9B5-49F2-909E-A68D38896308}" presName="EmptyPlaceHolder1" presStyleCnt="0"/>
      <dgm:spPr/>
    </dgm:pt>
    <dgm:pt modelId="{EBAD167C-97CF-44CC-BAA5-5217F942A2FF}" type="pres">
      <dgm:prSet presAssocID="{4C61DDEE-8BBF-4CBF-B066-7E60B6DF0A11}" presName="spaceBetweenRectangles1" presStyleCnt="0"/>
      <dgm:spPr/>
    </dgm:pt>
    <dgm:pt modelId="{79CBA31A-C0AB-4581-A7DF-B05C5CE2B4FC}" type="pres">
      <dgm:prSet presAssocID="{A2560FD2-F12F-4A06-A96F-B86674952111}" presName="composite1" presStyleCnt="0"/>
      <dgm:spPr/>
    </dgm:pt>
    <dgm:pt modelId="{33C0B6E8-F86C-4CF4-83ED-698350870058}" type="pres">
      <dgm:prSet presAssocID="{A2560FD2-F12F-4A06-A96F-B86674952111}" presName="ConnectorPoint1" presStyleLbl="lnNode1" presStyleIdx="1" presStyleCnt="2"/>
      <dgm:spPr/>
    </dgm:pt>
    <dgm:pt modelId="{80F05DAF-8086-455A-907B-1B6F18FD0D9D}" type="pres">
      <dgm:prSet presAssocID="{A2560FD2-F12F-4A06-A96F-B86674952111}" presName="DropPinPlaceHolder1" presStyleCnt="0"/>
      <dgm:spPr/>
    </dgm:pt>
    <dgm:pt modelId="{767A4690-9904-458E-BAA0-C409177204CD}" type="pres">
      <dgm:prSet presAssocID="{A2560FD2-F12F-4A06-A96F-B86674952111}" presName="DropPin1" presStyleLbl="alignNode1" presStyleIdx="1" presStyleCnt="2"/>
      <dgm:spPr>
        <a:solidFill>
          <a:schemeClr val="accent3"/>
        </a:solidFill>
      </dgm:spPr>
      <dgm:t>
        <a:bodyPr/>
        <a:lstStyle/>
        <a:p>
          <a:pPr latinLnBrk="1"/>
          <a:endParaRPr lang="ko-KR" altLang="en-US"/>
        </a:p>
      </dgm:t>
    </dgm:pt>
    <dgm:pt modelId="{0D28E8B4-0B45-4426-8A8F-DB6006FEB637}" type="pres">
      <dgm:prSet presAssocID="{A2560FD2-F12F-4A06-A96F-B86674952111}" presName="Ellipse1" presStyleLbl="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802874C7-90CD-4AE6-B067-53DA9DFCA429}" type="pres">
      <dgm:prSet presAssocID="{A2560FD2-F12F-4A06-A96F-B86674952111}" presName="L2TextContainer1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3C436D-1824-4884-9C01-6FDF72B57730}" type="pres">
      <dgm:prSet presAssocID="{A2560FD2-F12F-4A06-A96F-B86674952111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A017C9-CE95-4F1F-AC57-DDBE59367884}" type="pres">
      <dgm:prSet presAssocID="{A2560FD2-F12F-4A06-A96F-B86674952111}" presName="ConnectLine1" presStyleLbl="sibTrans1D1" presStyleIdx="1" presStyleCnt="2"/>
      <dgm:spPr/>
    </dgm:pt>
    <dgm:pt modelId="{386201B8-7276-4D6D-B4E1-F937DAAE26EB}" type="pres">
      <dgm:prSet presAssocID="{A2560FD2-F12F-4A06-A96F-B86674952111}" presName="EmptyPlaceHolder1" presStyleCnt="0"/>
      <dgm:spPr/>
    </dgm:pt>
  </dgm:ptLst>
  <dgm:cxnLst>
    <dgm:cxn modelId="{067D5E25-B495-4A8B-A7F3-BDA6ADDF3277}" type="presOf" srcId="{A2560FD2-F12F-4A06-A96F-B86674952111}" destId="{423C436D-1824-4884-9C01-6FDF72B57730}" srcOrd="0" destOrd="0" presId="urn:microsoft.com/office/officeart/2017/3/layout/DropPinTimeline"/>
    <dgm:cxn modelId="{CF99F6A0-2503-44E4-9AB0-99436B85C2BF}" type="presOf" srcId="{4EA069F3-397F-40D5-94A6-32C3E355C277}" destId="{9699B800-AE02-434D-93BE-6F511A876A2C}" srcOrd="0" destOrd="0" presId="urn:microsoft.com/office/officeart/2017/3/layout/DropPinTimeline"/>
    <dgm:cxn modelId="{5098C57D-BADA-4B96-86C3-0D2E0DBD7B0D}" type="presOf" srcId="{683CC5F6-E9B5-49F2-909E-A68D38896308}" destId="{249643E5-4608-436F-B68A-DA751F276926}" srcOrd="0" destOrd="0" presId="urn:microsoft.com/office/officeart/2017/3/layout/DropPinTimeline"/>
    <dgm:cxn modelId="{77BB7637-4A9A-4530-8085-4AFD4DC110DC}" type="presOf" srcId="{130B6BF1-88CC-4C97-A09E-006D58DB4DAC}" destId="{802874C7-90CD-4AE6-B067-53DA9DFCA429}" srcOrd="0" destOrd="2" presId="urn:microsoft.com/office/officeart/2017/3/layout/DropPinTimeline"/>
    <dgm:cxn modelId="{59786CF9-070F-4821-A4E9-D33DB930D8D2}" srcId="{63085546-7C7C-4B3E-ABEB-2669F1A65FB2}" destId="{683CC5F6-E9B5-49F2-909E-A68D38896308}" srcOrd="0" destOrd="0" parTransId="{15BFC747-B881-4328-BFBE-9BC128388CC6}" sibTransId="{4C61DDEE-8BBF-4CBF-B066-7E60B6DF0A11}"/>
    <dgm:cxn modelId="{F9D8B584-9399-4A2B-8ADC-F71293A4822C}" srcId="{63085546-7C7C-4B3E-ABEB-2669F1A65FB2}" destId="{A2560FD2-F12F-4A06-A96F-B86674952111}" srcOrd="1" destOrd="0" parTransId="{96173659-138A-4A00-AE0B-9063EA9393A6}" sibTransId="{D3C3BC3F-2256-4FBC-AFA5-0D035E3EACD7}"/>
    <dgm:cxn modelId="{2975E7D4-59F0-49A7-8EC7-2ED991C3B171}" type="presOf" srcId="{1E529C6E-C939-479A-A075-9E9B02837B50}" destId="{802874C7-90CD-4AE6-B067-53DA9DFCA429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CF872ACA-5C70-4EB6-8156-9F151B9BBFA7}" srcId="{A2560FD2-F12F-4A06-A96F-B86674952111}" destId="{D930150C-6C73-49FA-B29A-C031468853C5}" srcOrd="1" destOrd="0" parTransId="{A680A07E-73B1-4C60-9DBB-73B5AA3074AC}" sibTransId="{92EDF461-89C6-409A-AD43-8CA1260B2F5C}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52C7EA95-9CDB-4363-91E1-8CD425CD09A6}" srcId="{A2560FD2-F12F-4A06-A96F-B86674952111}" destId="{130B6BF1-88CC-4C97-A09E-006D58DB4DAC}" srcOrd="2" destOrd="0" parTransId="{81DBF8A3-CE3D-4D03-B21D-B2A07AA5DDA2}" sibTransId="{2EFDFB4D-E85A-46CA-AFE8-3C150E869F27}"/>
    <dgm:cxn modelId="{EAACA35A-92BC-41B3-882F-4D4141E20843}" type="presOf" srcId="{63085546-7C7C-4B3E-ABEB-2669F1A65FB2}" destId="{7A5D3400-AF5B-4297-8592-4C1EDB9D0973}" srcOrd="0" destOrd="0" presId="urn:microsoft.com/office/officeart/2017/3/layout/DropPinTimeline"/>
    <dgm:cxn modelId="{18CC7D62-9E24-4AB9-B9CD-B8C956C8D51A}" type="presOf" srcId="{D930150C-6C73-49FA-B29A-C031468853C5}" destId="{802874C7-90CD-4AE6-B067-53DA9DFCA429}" srcOrd="0" destOrd="1" presId="urn:microsoft.com/office/officeart/2017/3/layout/DropPinTimeline"/>
    <dgm:cxn modelId="{22CFD689-CF21-4EA8-A7E2-5D5C4A34DB36}" type="presParOf" srcId="{7A5D3400-AF5B-4297-8592-4C1EDB9D0973}" destId="{BD204284-1F7C-4D58-BC79-8C2DEE7E9FAF}" srcOrd="0" destOrd="0" presId="urn:microsoft.com/office/officeart/2017/3/layout/DropPinTimeline"/>
    <dgm:cxn modelId="{055D87B6-80D8-40F8-8855-5F4EAFAF9AC0}" type="presParOf" srcId="{7A5D3400-AF5B-4297-8592-4C1EDB9D0973}" destId="{46A6B157-7198-41C4-9D25-C4F8885F1B6F}" srcOrd="1" destOrd="0" presId="urn:microsoft.com/office/officeart/2017/3/layout/DropPinTimeline"/>
    <dgm:cxn modelId="{CBC1539E-04FC-47EA-9B9B-72ED0342244E}" type="presParOf" srcId="{46A6B157-7198-41C4-9D25-C4F8885F1B6F}" destId="{A01C1F89-6915-407A-9F50-003A957D6418}" srcOrd="0" destOrd="0" presId="urn:microsoft.com/office/officeart/2017/3/layout/DropPinTimeline"/>
    <dgm:cxn modelId="{42765262-52AF-4CEB-A0C1-900529AA2F4E}" type="presParOf" srcId="{A01C1F89-6915-407A-9F50-003A957D6418}" destId="{C0592C22-E046-4A1C-83D3-CA9ADFFCE6FE}" srcOrd="0" destOrd="0" presId="urn:microsoft.com/office/officeart/2017/3/layout/DropPinTimeline"/>
    <dgm:cxn modelId="{03B0E9D7-B9A4-4E8C-8853-C5C7700A0EDE}" type="presParOf" srcId="{A01C1F89-6915-407A-9F50-003A957D6418}" destId="{CAC0BCF5-6446-4174-BC69-5DA259CF46B4}" srcOrd="1" destOrd="0" presId="urn:microsoft.com/office/officeart/2017/3/layout/DropPinTimeline"/>
    <dgm:cxn modelId="{00258458-A5B0-488C-B2C2-CC358DBE08A1}" type="presParOf" srcId="{CAC0BCF5-6446-4174-BC69-5DA259CF46B4}" destId="{337E2D11-4704-4319-9863-36CCE28CFD4C}" srcOrd="0" destOrd="0" presId="urn:microsoft.com/office/officeart/2017/3/layout/DropPinTimeline"/>
    <dgm:cxn modelId="{EFA8CDFC-9E2C-4241-A6ED-2E3C8CD0D1FB}" type="presParOf" srcId="{CAC0BCF5-6446-4174-BC69-5DA259CF46B4}" destId="{09DD01F2-0B11-454D-8F27-F9FCBFA9424B}" srcOrd="1" destOrd="0" presId="urn:microsoft.com/office/officeart/2017/3/layout/DropPinTimeline"/>
    <dgm:cxn modelId="{5B0235A4-567E-4C7E-95B9-880CEDC35316}" type="presParOf" srcId="{A01C1F89-6915-407A-9F50-003A957D6418}" destId="{9699B800-AE02-434D-93BE-6F511A876A2C}" srcOrd="2" destOrd="0" presId="urn:microsoft.com/office/officeart/2017/3/layout/DropPinTimeline"/>
    <dgm:cxn modelId="{0B5ECF59-E114-4D42-9890-D99EB03C6E97}" type="presParOf" srcId="{A01C1F89-6915-407A-9F50-003A957D6418}" destId="{249643E5-4608-436F-B68A-DA751F276926}" srcOrd="3" destOrd="0" presId="urn:microsoft.com/office/officeart/2017/3/layout/DropPinTimeline"/>
    <dgm:cxn modelId="{5A8EC566-DCA4-4FFE-BD3B-C22B00ADDBF9}" type="presParOf" srcId="{A01C1F89-6915-407A-9F50-003A957D6418}" destId="{D652CC39-5915-4CF6-A954-C185016156C9}" srcOrd="4" destOrd="0" presId="urn:microsoft.com/office/officeart/2017/3/layout/DropPinTimeline"/>
    <dgm:cxn modelId="{A15BF384-B177-4ED2-824D-6A5BCA5A95F2}" type="presParOf" srcId="{A01C1F89-6915-407A-9F50-003A957D6418}" destId="{93006F12-D003-4A09-AB20-38E4C3186C54}" srcOrd="5" destOrd="0" presId="urn:microsoft.com/office/officeart/2017/3/layout/DropPinTimeline"/>
    <dgm:cxn modelId="{299FDF3D-7163-4D47-A055-18A7BB74D273}" type="presParOf" srcId="{46A6B157-7198-41C4-9D25-C4F8885F1B6F}" destId="{EBAD167C-97CF-44CC-BAA5-5217F942A2FF}" srcOrd="1" destOrd="0" presId="urn:microsoft.com/office/officeart/2017/3/layout/DropPinTimeline"/>
    <dgm:cxn modelId="{51A19C5D-B865-4EA0-94D2-EE94C4DF06C0}" type="presParOf" srcId="{46A6B157-7198-41C4-9D25-C4F8885F1B6F}" destId="{79CBA31A-C0AB-4581-A7DF-B05C5CE2B4FC}" srcOrd="2" destOrd="0" presId="urn:microsoft.com/office/officeart/2017/3/layout/DropPinTimeline"/>
    <dgm:cxn modelId="{0DF2F1CD-057C-427C-A6C6-943D68981F26}" type="presParOf" srcId="{79CBA31A-C0AB-4581-A7DF-B05C5CE2B4FC}" destId="{33C0B6E8-F86C-4CF4-83ED-698350870058}" srcOrd="0" destOrd="0" presId="urn:microsoft.com/office/officeart/2017/3/layout/DropPinTimeline"/>
    <dgm:cxn modelId="{8921EDA6-DFCD-46CF-ACAD-27160760601F}" type="presParOf" srcId="{79CBA31A-C0AB-4581-A7DF-B05C5CE2B4FC}" destId="{80F05DAF-8086-455A-907B-1B6F18FD0D9D}" srcOrd="1" destOrd="0" presId="urn:microsoft.com/office/officeart/2017/3/layout/DropPinTimeline"/>
    <dgm:cxn modelId="{2F8F7B0D-A7CE-4014-822E-F9A23F030F72}" type="presParOf" srcId="{80F05DAF-8086-455A-907B-1B6F18FD0D9D}" destId="{767A4690-9904-458E-BAA0-C409177204CD}" srcOrd="0" destOrd="0" presId="urn:microsoft.com/office/officeart/2017/3/layout/DropPinTimeline"/>
    <dgm:cxn modelId="{F1610E11-B63A-43C9-BAC3-8015BD1F2EC8}" type="presParOf" srcId="{80F05DAF-8086-455A-907B-1B6F18FD0D9D}" destId="{0D28E8B4-0B45-4426-8A8F-DB6006FEB637}" srcOrd="1" destOrd="0" presId="urn:microsoft.com/office/officeart/2017/3/layout/DropPinTimeline"/>
    <dgm:cxn modelId="{5D7240FF-9ED6-4899-98B8-30A5D8C2BE23}" type="presParOf" srcId="{79CBA31A-C0AB-4581-A7DF-B05C5CE2B4FC}" destId="{802874C7-90CD-4AE6-B067-53DA9DFCA429}" srcOrd="2" destOrd="0" presId="urn:microsoft.com/office/officeart/2017/3/layout/DropPinTimeline"/>
    <dgm:cxn modelId="{D4F91435-7CF2-4499-BA14-C1A889ED355E}" type="presParOf" srcId="{79CBA31A-C0AB-4581-A7DF-B05C5CE2B4FC}" destId="{423C436D-1824-4884-9C01-6FDF72B57730}" srcOrd="3" destOrd="0" presId="urn:microsoft.com/office/officeart/2017/3/layout/DropPinTimeline"/>
    <dgm:cxn modelId="{F5011B40-C246-4D6A-9D09-BA7482B7B9D3}" type="presParOf" srcId="{79CBA31A-C0AB-4581-A7DF-B05C5CE2B4FC}" destId="{B3A017C9-CE95-4F1F-AC57-DDBE59367884}" srcOrd="4" destOrd="0" presId="urn:microsoft.com/office/officeart/2017/3/layout/DropPinTimeline"/>
    <dgm:cxn modelId="{1E47FC8B-A4C7-4522-A40F-F9649A614294}" type="presParOf" srcId="{79CBA31A-C0AB-4581-A7DF-B05C5CE2B4FC}" destId="{386201B8-7276-4D6D-B4E1-F937DAAE26E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2493840"/>
          <a:ext cx="11397384" cy="428624"/>
        </a:xfrm>
        <a:prstGeom prst="rect">
          <a:avLst/>
        </a:prstGeom>
        <a:solidFill>
          <a:schemeClr val="tx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E2D11-4704-4319-9863-36CCE28CFD4C}">
      <dsp:nvSpPr>
        <dsp:cNvPr id="0" name=""/>
        <dsp:cNvSpPr/>
      </dsp:nvSpPr>
      <dsp:spPr>
        <a:xfrm rot="8100000">
          <a:off x="87182" y="623881"/>
          <a:ext cx="398156" cy="398156"/>
        </a:xfrm>
        <a:prstGeom prst="teardrop">
          <a:avLst>
            <a:gd name="adj" fmla="val 11500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D01F2-0B11-454D-8F27-F9FCBFA9424B}">
      <dsp:nvSpPr>
        <dsp:cNvPr id="0" name=""/>
        <dsp:cNvSpPr/>
      </dsp:nvSpPr>
      <dsp:spPr>
        <a:xfrm>
          <a:off x="131414" y="668113"/>
          <a:ext cx="309692" cy="30969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9B800-AE02-434D-93BE-6F511A876A2C}">
      <dsp:nvSpPr>
        <dsp:cNvPr id="0" name=""/>
        <dsp:cNvSpPr/>
      </dsp:nvSpPr>
      <dsp:spPr>
        <a:xfrm>
          <a:off x="567799" y="1104499"/>
          <a:ext cx="4143347" cy="160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142875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67799" y="1104499"/>
        <a:ext cx="4143347" cy="1602606"/>
      </dsp:txXfrm>
    </dsp:sp>
    <dsp:sp modelId="{249643E5-4608-436F-B68A-DA751F276926}">
      <dsp:nvSpPr>
        <dsp:cNvPr id="0" name=""/>
        <dsp:cNvSpPr/>
      </dsp:nvSpPr>
      <dsp:spPr>
        <a:xfrm>
          <a:off x="567799" y="541421"/>
          <a:ext cx="4143347" cy="56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7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rPr>
            <a:t>X</a:t>
          </a:r>
          <a:r>
            <a:rPr lang="ko-KR" altLang="en-US" sz="17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rPr>
            <a:t>변수 많이 줄이기는 했지만</a:t>
          </a:r>
          <a:r>
            <a:rPr lang="en-US" altLang="ko-KR" sz="17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…</a:t>
          </a:r>
          <a:br>
            <a:rPr lang="en-US" altLang="ko-KR" sz="17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</a:br>
          <a:r>
            <a:rPr lang="ko-KR" altLang="en-US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여전히 </a:t>
          </a:r>
          <a:r>
            <a:rPr lang="ko-KR" altLang="en-US" sz="2400" b="0" i="1" kern="1200" dirty="0" smtClean="0">
              <a:solidFill>
                <a:schemeClr val="accent1">
                  <a:lumMod val="7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너무 많은 </a:t>
          </a:r>
          <a:r>
            <a:rPr lang="ko-KR" altLang="en-US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변수 </a:t>
          </a:r>
          <a:r>
            <a:rPr lang="en-US" altLang="ko-KR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!!</a:t>
          </a:r>
          <a:endParaRPr lang="en-US" sz="24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67799" y="541421"/>
        <a:ext cx="4143347" cy="563077"/>
      </dsp:txXfrm>
    </dsp:sp>
    <dsp:sp modelId="{D652CC39-5915-4CF6-A954-C185016156C9}">
      <dsp:nvSpPr>
        <dsp:cNvPr id="0" name=""/>
        <dsp:cNvSpPr/>
      </dsp:nvSpPr>
      <dsp:spPr>
        <a:xfrm>
          <a:off x="286260" y="1104499"/>
          <a:ext cx="0" cy="1602606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92C22-E046-4A1C-83D3-CA9ADFFCE6FE}">
      <dsp:nvSpPr>
        <dsp:cNvPr id="0" name=""/>
        <dsp:cNvSpPr/>
      </dsp:nvSpPr>
      <dsp:spPr>
        <a:xfrm>
          <a:off x="235583" y="2656428"/>
          <a:ext cx="101354" cy="10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A4690-9904-458E-BAA0-C409177204CD}">
      <dsp:nvSpPr>
        <dsp:cNvPr id="0" name=""/>
        <dsp:cNvSpPr/>
      </dsp:nvSpPr>
      <dsp:spPr>
        <a:xfrm rot="18900000">
          <a:off x="6483138" y="4392172"/>
          <a:ext cx="398156" cy="398156"/>
        </a:xfrm>
        <a:prstGeom prst="teardrop">
          <a:avLst>
            <a:gd name="adj" fmla="val 11500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8E8B4-0B45-4426-8A8F-DB6006FEB637}">
      <dsp:nvSpPr>
        <dsp:cNvPr id="0" name=""/>
        <dsp:cNvSpPr/>
      </dsp:nvSpPr>
      <dsp:spPr>
        <a:xfrm>
          <a:off x="6527369" y="4436404"/>
          <a:ext cx="309692" cy="30969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874C7-90CD-4AE6-B067-53DA9DFCA429}">
      <dsp:nvSpPr>
        <dsp:cNvPr id="0" name=""/>
        <dsp:cNvSpPr/>
      </dsp:nvSpPr>
      <dsp:spPr>
        <a:xfrm>
          <a:off x="6963755" y="2707105"/>
          <a:ext cx="4143347" cy="160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01600" bIns="10160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117</a:t>
          </a:r>
          <a:r>
            <a:rPr lang="ko-KR" altLang="en-US" sz="1600" b="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개의 </a:t>
          </a:r>
          <a:r>
            <a:rPr lang="en-US" altLang="ko-KR" sz="1600" b="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X </a:t>
          </a:r>
          <a:r>
            <a:rPr lang="ko-KR" altLang="en-US" sz="1600" b="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변수</a:t>
          </a:r>
          <a:endParaRPr lang="en-US" sz="1600" b="0" i="0" kern="120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Nominal, Ordinal type</a:t>
          </a:r>
          <a:r>
            <a:rPr lang="ko-KR" altLang="en-US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이 많음</a:t>
          </a:r>
          <a:r>
            <a:rPr lang="en-US" altLang="ko-KR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.</a:t>
          </a:r>
          <a:endParaRPr lang="en-US" sz="1600" i="0" kern="120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Dummy</a:t>
          </a:r>
          <a:r>
            <a:rPr lang="ko-KR" altLang="en-US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화를 생각한다면</a:t>
          </a:r>
          <a:r>
            <a:rPr lang="en-US" altLang="ko-KR" sz="1600" i="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rPr>
            <a:t>… </a:t>
          </a:r>
          <a:endParaRPr lang="en-US" sz="1600" i="0" kern="1200" dirty="0">
            <a:solidFill>
              <a:schemeClr val="tx1">
                <a:lumMod val="65000"/>
                <a:lumOff val="35000"/>
              </a:schemeClr>
            </a:solidFill>
            <a:latin typeface="한수원 한울림" panose="020B0600000101010101" pitchFamily="50" charset="-127"/>
            <a:ea typeface="한수원 한울림" panose="020B0600000101010101" pitchFamily="50" charset="-127"/>
          </a:endParaRPr>
        </a:p>
      </dsp:txBody>
      <dsp:txXfrm>
        <a:off x="6963755" y="2707105"/>
        <a:ext cx="4143347" cy="1602606"/>
      </dsp:txXfrm>
    </dsp:sp>
    <dsp:sp modelId="{423C436D-1824-4884-9C01-6FDF72B57730}">
      <dsp:nvSpPr>
        <dsp:cNvPr id="0" name=""/>
        <dsp:cNvSpPr/>
      </dsp:nvSpPr>
      <dsp:spPr>
        <a:xfrm>
          <a:off x="6963755" y="4309711"/>
          <a:ext cx="4143347" cy="56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4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ko-KR" altLang="en-US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추가적인 </a:t>
          </a:r>
          <a:r>
            <a:rPr lang="en-US" altLang="ko-KR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EDA/ </a:t>
          </a:r>
          <a:r>
            <a:rPr lang="ko-KR" altLang="en-US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전처리</a:t>
          </a:r>
          <a:r>
            <a:rPr lang="en-US" altLang="ko-KR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 </a:t>
          </a:r>
          <a:r>
            <a:rPr lang="ko-KR" altLang="en-US" sz="2400" b="0" i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rPr>
            <a:t>필요</a:t>
          </a:r>
          <a:endParaRPr lang="en-US" sz="2400" b="0" i="1" kern="1200" dirty="0">
            <a:solidFill>
              <a:schemeClr val="tx1">
                <a:lumMod val="65000"/>
                <a:lumOff val="35000"/>
              </a:schemeClr>
            </a:solidFill>
            <a:latin typeface="a장미다방" panose="02020600000000000000" pitchFamily="18" charset="-127"/>
            <a:ea typeface="a장미다방" panose="02020600000000000000" pitchFamily="18" charset="-127"/>
          </a:endParaRPr>
        </a:p>
      </dsp:txBody>
      <dsp:txXfrm>
        <a:off x="6963755" y="4309711"/>
        <a:ext cx="4143347" cy="563077"/>
      </dsp:txXfrm>
    </dsp:sp>
    <dsp:sp modelId="{B3A017C9-CE95-4F1F-AC57-DDBE59367884}">
      <dsp:nvSpPr>
        <dsp:cNvPr id="0" name=""/>
        <dsp:cNvSpPr/>
      </dsp:nvSpPr>
      <dsp:spPr>
        <a:xfrm>
          <a:off x="6682216" y="2707105"/>
          <a:ext cx="0" cy="1602606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0B6E8-F86C-4CF4-83ED-698350870058}">
      <dsp:nvSpPr>
        <dsp:cNvPr id="0" name=""/>
        <dsp:cNvSpPr/>
      </dsp:nvSpPr>
      <dsp:spPr>
        <a:xfrm>
          <a:off x="6631539" y="2656428"/>
          <a:ext cx="101354" cy="10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 xmlns="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 xmlns="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 xmlns="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 xmlns="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826460" cy="4696047"/>
        </a:xfrm>
        <a:prstGeom xmlns:a="http://schemas.openxmlformats.org/drawingml/2006/main" prst="rect">
          <a:avLst/>
        </a:prstGeom>
        <a:ln xmlns:a="http://schemas.openxmlformats.org/drawingml/2006/main" w="63500">
          <a:solidFill>
            <a:schemeClr val="bg1">
              <a:lumMod val="75000"/>
            </a:schemeClr>
          </a:solidFill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0D1CE-1802-48E5-81DC-F91AE2CA218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22FAB-6E42-4755-ABA9-255B5C52C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4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 폰트</a:t>
            </a:r>
            <a:r>
              <a:rPr lang="en-US" altLang="ko-KR" dirty="0" smtClean="0"/>
              <a:t>: a</a:t>
            </a:r>
            <a:r>
              <a:rPr lang="ko-KR" altLang="en-US" dirty="0" smtClean="0"/>
              <a:t>파도소리</a:t>
            </a:r>
            <a:r>
              <a:rPr lang="en-US" altLang="ko-KR" dirty="0" smtClean="0"/>
              <a:t>,a</a:t>
            </a:r>
            <a:r>
              <a:rPr lang="ko-KR" altLang="en-US" dirty="0" smtClean="0"/>
              <a:t>장미다방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한수원 </a:t>
            </a:r>
            <a:r>
              <a:rPr lang="ko-KR" altLang="en-US" dirty="0" err="1" smtClean="0"/>
              <a:t>한돋음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한수원 </a:t>
            </a:r>
            <a:r>
              <a:rPr lang="ko-KR" altLang="en-US" dirty="0" err="1" smtClean="0"/>
              <a:t>한돋음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bold,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한수원 </a:t>
            </a:r>
            <a:r>
              <a:rPr lang="ko-KR" altLang="en-US" baseline="0" dirty="0" err="1" smtClean="0"/>
              <a:t>한울림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29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55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배치만 다시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7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7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*** shape</a:t>
            </a:r>
            <a:r>
              <a:rPr lang="ko-KR" altLang="en-US" dirty="0" smtClean="0"/>
              <a:t>랑 </a:t>
            </a:r>
            <a:r>
              <a:rPr lang="ko-KR" altLang="en-US" dirty="0" err="1" smtClean="0"/>
              <a:t>더미화한거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shape </a:t>
            </a:r>
            <a:r>
              <a:rPr lang="ko-KR" altLang="en-US" dirty="0" smtClean="0"/>
              <a:t>다시 따져야</a:t>
            </a:r>
            <a:r>
              <a:rPr lang="en-US" altLang="ko-KR" dirty="0" smtClean="0"/>
              <a:t>…?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47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9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4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7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129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애니메이션 강조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54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7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9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*****180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바꿔야함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48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57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4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38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47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심리적인 요인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Q34: </a:t>
            </a:r>
            <a:r>
              <a:rPr lang="ko-KR" altLang="en-US" baseline="0" dirty="0" smtClean="0"/>
              <a:t>서울 시민으로서의 자부심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Q9: </a:t>
            </a:r>
            <a:r>
              <a:rPr lang="ko-KR" altLang="en-US" baseline="0" dirty="0" smtClean="0"/>
              <a:t>지난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주간 느끼는 스트레스 정도</a:t>
            </a:r>
            <a:r>
              <a:rPr lang="en-US" altLang="ko-KR" baseline="0" dirty="0" smtClean="0"/>
              <a:t> (1</a:t>
            </a:r>
            <a:r>
              <a:rPr lang="ko-KR" altLang="en-US" baseline="0" dirty="0" smtClean="0"/>
              <a:t>스트레스 많이 받음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5 </a:t>
            </a:r>
            <a:r>
              <a:rPr lang="ko-KR" altLang="en-US" baseline="0" dirty="0" smtClean="0">
                <a:sym typeface="Wingdings" panose="05000000000000000000" pitchFamily="2" charset="2"/>
              </a:rPr>
              <a:t>스트레스 적게 받음</a:t>
            </a:r>
            <a:r>
              <a:rPr lang="en-US" altLang="ko-KR" baseline="0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계층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Q27: </a:t>
            </a:r>
            <a:r>
              <a:rPr lang="ko-KR" altLang="en-US" baseline="0" dirty="0" smtClean="0"/>
              <a:t>정치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사회적 지위 </a:t>
            </a:r>
            <a:r>
              <a:rPr lang="en-US" altLang="ko-KR" baseline="0" dirty="0" smtClean="0"/>
              <a:t>(1</a:t>
            </a:r>
            <a:r>
              <a:rPr lang="ko-KR" altLang="en-US" baseline="0" dirty="0" smtClean="0"/>
              <a:t>상상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6</a:t>
            </a:r>
            <a:r>
              <a:rPr lang="ko-KR" altLang="en-US" baseline="0" dirty="0" smtClean="0">
                <a:sym typeface="Wingdings" panose="05000000000000000000" pitchFamily="2" charset="2"/>
              </a:rPr>
              <a:t>하하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INC: </a:t>
            </a:r>
            <a:r>
              <a:rPr lang="ko-KR" altLang="en-US" baseline="0" dirty="0" smtClean="0"/>
              <a:t>소득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Q28: </a:t>
            </a:r>
            <a:r>
              <a:rPr lang="ko-KR" altLang="en-US" baseline="0" dirty="0" smtClean="0"/>
              <a:t>계층 이동 가능성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클수록 이동가능성 </a:t>
            </a:r>
            <a:r>
              <a:rPr lang="en-US" altLang="ko-KR" baseline="0" dirty="0" smtClean="0"/>
              <a:t>up)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Q47C_3: </a:t>
            </a:r>
            <a:r>
              <a:rPr lang="ko-KR" altLang="en-US" baseline="0" dirty="0" smtClean="0"/>
              <a:t>현재 직업 만족도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Q37: </a:t>
            </a:r>
            <a:r>
              <a:rPr lang="ko-KR" altLang="en-US" baseline="0" dirty="0" smtClean="0"/>
              <a:t>사회적 경제 인지도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작을수록 잘 안다</a:t>
            </a:r>
            <a:r>
              <a:rPr lang="en-US" altLang="ko-KR" baseline="0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문화생활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Q13: </a:t>
            </a:r>
            <a:r>
              <a:rPr lang="ko-KR" altLang="en-US" baseline="0" dirty="0" smtClean="0"/>
              <a:t>거주지 주변의 문화환경 만족도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Q2: </a:t>
            </a:r>
            <a:r>
              <a:rPr lang="ko-KR" altLang="en-US" baseline="0" dirty="0" smtClean="0"/>
              <a:t>서울시 축제 관심 정도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Q15: </a:t>
            </a:r>
            <a:r>
              <a:rPr lang="ko-KR" altLang="en-US" baseline="0" dirty="0" smtClean="0"/>
              <a:t>일상 생활에서 문화예술의 비중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Q12: </a:t>
            </a:r>
            <a:r>
              <a:rPr lang="ko-KR" altLang="en-US" baseline="0" dirty="0" smtClean="0"/>
              <a:t>문화 활동 횟수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4. </a:t>
            </a:r>
            <a:r>
              <a:rPr lang="ko-KR" altLang="en-US" baseline="0" dirty="0" smtClean="0"/>
              <a:t>개인적 요인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DE2: </a:t>
            </a:r>
            <a:r>
              <a:rPr lang="ko-KR" altLang="en-US" baseline="0" dirty="0" smtClean="0"/>
              <a:t>연령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DE3: </a:t>
            </a:r>
            <a:r>
              <a:rPr lang="ko-KR" altLang="en-US" baseline="0" dirty="0" smtClean="0"/>
              <a:t>학력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DE6_740 ; </a:t>
            </a:r>
            <a:r>
              <a:rPr lang="ko-KR" altLang="en-US" baseline="0" dirty="0" smtClean="0"/>
              <a:t>강동구 </a:t>
            </a:r>
            <a:r>
              <a:rPr lang="ko-KR" altLang="en-US" baseline="0" dirty="0" err="1" smtClean="0"/>
              <a:t>지역살면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 </a:t>
            </a:r>
            <a:r>
              <a:rPr lang="ko-KR" altLang="en-US" baseline="0" dirty="0" smtClean="0"/>
              <a:t>아님</a:t>
            </a:r>
            <a:r>
              <a:rPr lang="en-US" altLang="ko-KR" baseline="0" dirty="0" smtClean="0"/>
              <a:t>0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 DE6_680: </a:t>
            </a:r>
            <a:r>
              <a:rPr lang="ko-KR" altLang="en-US" baseline="0" dirty="0" err="1" smtClean="0"/>
              <a:t>강남구지역살면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 </a:t>
            </a:r>
            <a:r>
              <a:rPr lang="ko-KR" altLang="en-US" baseline="0" dirty="0" smtClean="0"/>
              <a:t>아님</a:t>
            </a:r>
            <a:r>
              <a:rPr lang="en-US" altLang="ko-KR" baseline="0" dirty="0" smtClean="0"/>
              <a:t>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1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5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경제적인 변수 </a:t>
            </a:r>
            <a:r>
              <a:rPr lang="en-US" altLang="ko-KR" dirty="0" smtClean="0"/>
              <a:t>2</a:t>
            </a:r>
          </a:p>
          <a:p>
            <a:r>
              <a:rPr lang="en-US" altLang="ko-KR" dirty="0" smtClean="0"/>
              <a:t>-   Q27, INC, Q28, Q47C_3, Q37</a:t>
            </a:r>
          </a:p>
          <a:p>
            <a:r>
              <a:rPr lang="en-US" altLang="ko-KR" dirty="0" smtClean="0"/>
              <a:t>-   </a:t>
            </a:r>
            <a:r>
              <a:rPr lang="ko-KR" altLang="en-US" dirty="0" smtClean="0"/>
              <a:t>경제적으로 괜찮을수록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여유가 있을수록</a:t>
            </a:r>
            <a:r>
              <a:rPr lang="en-US" altLang="ko-KR" dirty="0" smtClean="0"/>
              <a:t>) </a:t>
            </a:r>
            <a:r>
              <a:rPr lang="ko-KR" altLang="en-US" dirty="0" smtClean="0"/>
              <a:t>행복과 상관관계 있음</a:t>
            </a:r>
          </a:p>
          <a:p>
            <a:r>
              <a:rPr lang="en-US" altLang="ko-KR" dirty="0" smtClean="0"/>
              <a:t>-   </a:t>
            </a:r>
            <a:r>
              <a:rPr lang="ko-KR" altLang="en-US" dirty="0" smtClean="0"/>
              <a:t>계층이동의 가능성이 있다고 생각을 해야 더 높은 계층으로 가기 위해 행복회로를 돌릴 수 있지 않을까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7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문화활동 만족도 </a:t>
            </a:r>
            <a:r>
              <a:rPr lang="en-US" altLang="ko-KR" dirty="0" smtClean="0"/>
              <a:t>3</a:t>
            </a:r>
          </a:p>
          <a:p>
            <a:r>
              <a:rPr lang="en-US" altLang="ko-KR" dirty="0" smtClean="0"/>
              <a:t>-   Q13, Q2, Q15, Q12</a:t>
            </a:r>
          </a:p>
          <a:p>
            <a:r>
              <a:rPr lang="en-US" altLang="ko-KR" dirty="0" smtClean="0"/>
              <a:t>-   </a:t>
            </a:r>
            <a:r>
              <a:rPr lang="ko-KR" altLang="en-US" dirty="0" smtClean="0"/>
              <a:t>다양한 문화생활을 즐길 수 있도록 준비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-   </a:t>
            </a:r>
            <a:r>
              <a:rPr lang="ko-KR" altLang="en-US" dirty="0" smtClean="0"/>
              <a:t>다양한 문화생활을 즐기는 것이 외향적인 사람의 특성일 수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79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41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개인적인 변수 </a:t>
            </a:r>
            <a:r>
              <a:rPr lang="en-US" altLang="ko-KR" dirty="0" smtClean="0"/>
              <a:t>4</a:t>
            </a:r>
          </a:p>
          <a:p>
            <a:r>
              <a:rPr lang="en-US" altLang="ko-KR" dirty="0" smtClean="0"/>
              <a:t>-   DE2, DE3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연령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지역 </a:t>
            </a:r>
            <a:r>
              <a:rPr lang="en-US" altLang="ko-KR" dirty="0" smtClean="0"/>
              <a:t>5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-   DE6_740, DE6_680: </a:t>
            </a:r>
            <a:r>
              <a:rPr lang="ko-KR" altLang="en-US" dirty="0" smtClean="0"/>
              <a:t>강동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강남이 행복과 상관관계 있음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-   </a:t>
            </a:r>
            <a:r>
              <a:rPr lang="ko-KR" altLang="en-US" dirty="0" smtClean="0"/>
              <a:t>소득이나 문화생활과 관련이 있을 듯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59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총평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한계점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보완점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출처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방긋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98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44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12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9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18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01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36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완전 간략하게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바꾸기</a:t>
            </a:r>
            <a:r>
              <a:rPr lang="en-US" altLang="ko-KR" dirty="0" smtClean="0"/>
              <a:t> /</a:t>
            </a:r>
            <a:r>
              <a:rPr lang="ko-KR" altLang="en-US" dirty="0" smtClean="0"/>
              <a:t>글씨 키우기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3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1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***</a:t>
            </a:r>
            <a:r>
              <a:rPr lang="ko-KR" altLang="en-US" dirty="0" smtClean="0"/>
              <a:t>참고 받아서 고치기 </a:t>
            </a:r>
            <a:r>
              <a:rPr lang="en-US" altLang="ko-KR" dirty="0" smtClean="0"/>
              <a:t>**</a:t>
            </a:r>
            <a:r>
              <a:rPr lang="ko-KR" altLang="en-US" dirty="0" smtClean="0"/>
              <a:t>밑줄</a:t>
            </a:r>
            <a:r>
              <a:rPr lang="en-US" altLang="ko-KR" dirty="0" smtClean="0"/>
              <a:t>??!??!?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4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RLI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변수 예시로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22FAB-6E42-4755-ABA9-255B5C52CC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2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107969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107969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77800" y="-507885"/>
            <a:ext cx="12369800" cy="8229600"/>
            <a:chOff x="-177800" y="-507885"/>
            <a:chExt cx="12369800" cy="8229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2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94"/>
            <a:stretch/>
          </p:blipFill>
          <p:spPr>
            <a:xfrm>
              <a:off x="-177800" y="-507885"/>
              <a:ext cx="12369800" cy="82296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9" t="30634" r="15039" b="38505"/>
            <a:stretch/>
          </p:blipFill>
          <p:spPr>
            <a:xfrm>
              <a:off x="5621340" y="624654"/>
              <a:ext cx="5976858" cy="2116408"/>
            </a:xfrm>
            <a:custGeom>
              <a:avLst/>
              <a:gdLst/>
              <a:ahLst/>
              <a:cxnLst/>
              <a:rect l="l" t="t" r="r" b="b"/>
              <a:pathLst>
                <a:path w="5976858" h="2116408">
                  <a:moveTo>
                    <a:pt x="5259810" y="1540510"/>
                  </a:moveTo>
                  <a:cubicBezTo>
                    <a:pt x="5243068" y="1540510"/>
                    <a:pt x="5227214" y="1546769"/>
                    <a:pt x="5212251" y="1559286"/>
                  </a:cubicBezTo>
                  <a:cubicBezTo>
                    <a:pt x="5197288" y="1571802"/>
                    <a:pt x="5183693" y="1590763"/>
                    <a:pt x="5171468" y="1616168"/>
                  </a:cubicBezTo>
                  <a:cubicBezTo>
                    <a:pt x="5159243" y="1641573"/>
                    <a:pt x="5148927" y="1667376"/>
                    <a:pt x="5140519" y="1693578"/>
                  </a:cubicBezTo>
                  <a:cubicBezTo>
                    <a:pt x="5132110" y="1719779"/>
                    <a:pt x="5123374" y="1751703"/>
                    <a:pt x="5114307" y="1789348"/>
                  </a:cubicBezTo>
                  <a:cubicBezTo>
                    <a:pt x="5076799" y="1950484"/>
                    <a:pt x="5086611" y="2031052"/>
                    <a:pt x="5143744" y="2031052"/>
                  </a:cubicBezTo>
                  <a:cubicBezTo>
                    <a:pt x="5200876" y="2031052"/>
                    <a:pt x="5248551" y="1948456"/>
                    <a:pt x="5286770" y="1783265"/>
                  </a:cubicBezTo>
                  <a:cubicBezTo>
                    <a:pt x="5325998" y="1622013"/>
                    <a:pt x="5317011" y="1541094"/>
                    <a:pt x="5259810" y="1540510"/>
                  </a:cubicBezTo>
                  <a:close/>
                  <a:moveTo>
                    <a:pt x="3917146" y="1505158"/>
                  </a:moveTo>
                  <a:lnTo>
                    <a:pt x="4138689" y="1505158"/>
                  </a:lnTo>
                  <a:lnTo>
                    <a:pt x="4003601" y="2102410"/>
                  </a:lnTo>
                  <a:lnTo>
                    <a:pt x="3783379" y="2102410"/>
                  </a:lnTo>
                  <a:close/>
                  <a:moveTo>
                    <a:pt x="4586952" y="1456158"/>
                  </a:moveTo>
                  <a:cubicBezTo>
                    <a:pt x="4678498" y="1456158"/>
                    <a:pt x="4744577" y="1475899"/>
                    <a:pt x="4785190" y="1515381"/>
                  </a:cubicBezTo>
                  <a:cubicBezTo>
                    <a:pt x="4825803" y="1554864"/>
                    <a:pt x="4837669" y="1612962"/>
                    <a:pt x="4820790" y="1689676"/>
                  </a:cubicBezTo>
                  <a:lnTo>
                    <a:pt x="4724987" y="2102410"/>
                  </a:lnTo>
                  <a:lnTo>
                    <a:pt x="4504782" y="2102410"/>
                  </a:lnTo>
                  <a:lnTo>
                    <a:pt x="4596205" y="1695011"/>
                  </a:lnTo>
                  <a:cubicBezTo>
                    <a:pt x="4602586" y="1664436"/>
                    <a:pt x="4605940" y="1637510"/>
                    <a:pt x="4606269" y="1614233"/>
                  </a:cubicBezTo>
                  <a:cubicBezTo>
                    <a:pt x="4606598" y="1590957"/>
                    <a:pt x="4602991" y="1573185"/>
                    <a:pt x="4595448" y="1560918"/>
                  </a:cubicBezTo>
                  <a:cubicBezTo>
                    <a:pt x="4587906" y="1548651"/>
                    <a:pt x="4577408" y="1542517"/>
                    <a:pt x="4563958" y="1542517"/>
                  </a:cubicBezTo>
                  <a:cubicBezTo>
                    <a:pt x="4511968" y="1542517"/>
                    <a:pt x="4470936" y="1604904"/>
                    <a:pt x="4440861" y="1729679"/>
                  </a:cubicBezTo>
                  <a:lnTo>
                    <a:pt x="4355075" y="2102410"/>
                  </a:lnTo>
                  <a:lnTo>
                    <a:pt x="4135856" y="2102410"/>
                  </a:lnTo>
                  <a:lnTo>
                    <a:pt x="4278620" y="1468165"/>
                  </a:lnTo>
                  <a:lnTo>
                    <a:pt x="4465798" y="1468165"/>
                  </a:lnTo>
                  <a:cubicBezTo>
                    <a:pt x="4499813" y="1460160"/>
                    <a:pt x="4540198" y="1456158"/>
                    <a:pt x="4586952" y="1456158"/>
                  </a:cubicBezTo>
                  <a:close/>
                  <a:moveTo>
                    <a:pt x="5275814" y="1454167"/>
                  </a:moveTo>
                  <a:cubicBezTo>
                    <a:pt x="5302419" y="1454167"/>
                    <a:pt x="5333382" y="1458833"/>
                    <a:pt x="5368702" y="1468165"/>
                  </a:cubicBezTo>
                  <a:lnTo>
                    <a:pt x="5578955" y="1468165"/>
                  </a:lnTo>
                  <a:lnTo>
                    <a:pt x="5435872" y="2102410"/>
                  </a:lnTo>
                  <a:lnTo>
                    <a:pt x="5236385" y="2102410"/>
                  </a:lnTo>
                  <a:cubicBezTo>
                    <a:pt x="5197040" y="2111742"/>
                    <a:pt x="5160525" y="2116408"/>
                    <a:pt x="5126840" y="2116408"/>
                  </a:cubicBezTo>
                  <a:cubicBezTo>
                    <a:pt x="5025134" y="2116408"/>
                    <a:pt x="4955018" y="2086714"/>
                    <a:pt x="4916491" y="2027326"/>
                  </a:cubicBezTo>
                  <a:cubicBezTo>
                    <a:pt x="4877964" y="1967937"/>
                    <a:pt x="4870082" y="1886584"/>
                    <a:pt x="4892843" y="1783265"/>
                  </a:cubicBezTo>
                  <a:cubicBezTo>
                    <a:pt x="4916539" y="1680371"/>
                    <a:pt x="4961112" y="1599798"/>
                    <a:pt x="5026562" y="1541545"/>
                  </a:cubicBezTo>
                  <a:cubicBezTo>
                    <a:pt x="5092012" y="1483293"/>
                    <a:pt x="5175096" y="1454167"/>
                    <a:pt x="5275814" y="1454167"/>
                  </a:cubicBezTo>
                  <a:close/>
                  <a:moveTo>
                    <a:pt x="5755315" y="1256192"/>
                  </a:moveTo>
                  <a:lnTo>
                    <a:pt x="5976858" y="1256192"/>
                  </a:lnTo>
                  <a:lnTo>
                    <a:pt x="5783772" y="2102410"/>
                  </a:lnTo>
                  <a:lnTo>
                    <a:pt x="5563551" y="2102410"/>
                  </a:lnTo>
                  <a:close/>
                  <a:moveTo>
                    <a:pt x="3344539" y="1256192"/>
                  </a:moveTo>
                  <a:lnTo>
                    <a:pt x="3862025" y="1256192"/>
                  </a:lnTo>
                  <a:lnTo>
                    <a:pt x="3843966" y="1346549"/>
                  </a:lnTo>
                  <a:lnTo>
                    <a:pt x="3548931" y="1346549"/>
                  </a:lnTo>
                  <a:lnTo>
                    <a:pt x="3488099" y="1596135"/>
                  </a:lnTo>
                  <a:lnTo>
                    <a:pt x="3767051" y="1596135"/>
                  </a:lnTo>
                  <a:lnTo>
                    <a:pt x="3748944" y="1685488"/>
                  </a:lnTo>
                  <a:lnTo>
                    <a:pt x="3469977" y="1685488"/>
                  </a:lnTo>
                  <a:lnTo>
                    <a:pt x="3374000" y="2102410"/>
                  </a:lnTo>
                  <a:lnTo>
                    <a:pt x="3152775" y="2102410"/>
                  </a:lnTo>
                  <a:close/>
                  <a:moveTo>
                    <a:pt x="4092508" y="1219200"/>
                  </a:moveTo>
                  <a:cubicBezTo>
                    <a:pt x="4173957" y="1219200"/>
                    <a:pt x="4206438" y="1259335"/>
                    <a:pt x="4189951" y="1339605"/>
                  </a:cubicBezTo>
                  <a:cubicBezTo>
                    <a:pt x="4171658" y="1414886"/>
                    <a:pt x="4122850" y="1452527"/>
                    <a:pt x="4043524" y="1452527"/>
                  </a:cubicBezTo>
                  <a:cubicBezTo>
                    <a:pt x="3962075" y="1452527"/>
                    <a:pt x="3930194" y="1412232"/>
                    <a:pt x="3947881" y="1331643"/>
                  </a:cubicBezTo>
                  <a:cubicBezTo>
                    <a:pt x="3964697" y="1256681"/>
                    <a:pt x="4012906" y="1219200"/>
                    <a:pt x="4092508" y="1219200"/>
                  </a:cubicBezTo>
                  <a:close/>
                  <a:moveTo>
                    <a:pt x="4379989" y="321310"/>
                  </a:moveTo>
                  <a:cubicBezTo>
                    <a:pt x="4350560" y="321310"/>
                    <a:pt x="4323292" y="342604"/>
                    <a:pt x="4298184" y="385192"/>
                  </a:cubicBezTo>
                  <a:cubicBezTo>
                    <a:pt x="4273076" y="427780"/>
                    <a:pt x="4253085" y="478019"/>
                    <a:pt x="4238212" y="535910"/>
                  </a:cubicBezTo>
                  <a:lnTo>
                    <a:pt x="4399051" y="535910"/>
                  </a:lnTo>
                  <a:cubicBezTo>
                    <a:pt x="4414211" y="484601"/>
                    <a:pt x="4420541" y="436007"/>
                    <a:pt x="4418040" y="390129"/>
                  </a:cubicBezTo>
                  <a:cubicBezTo>
                    <a:pt x="4415541" y="344250"/>
                    <a:pt x="4402856" y="321310"/>
                    <a:pt x="4379989" y="321310"/>
                  </a:cubicBezTo>
                  <a:close/>
                  <a:moveTo>
                    <a:pt x="2630858" y="321310"/>
                  </a:moveTo>
                  <a:cubicBezTo>
                    <a:pt x="2571576" y="321310"/>
                    <a:pt x="2524545" y="396029"/>
                    <a:pt x="2489766" y="545465"/>
                  </a:cubicBezTo>
                  <a:cubicBezTo>
                    <a:pt x="2455316" y="691728"/>
                    <a:pt x="2466686" y="764859"/>
                    <a:pt x="2523877" y="764859"/>
                  </a:cubicBezTo>
                  <a:cubicBezTo>
                    <a:pt x="2583605" y="764859"/>
                    <a:pt x="2630587" y="690262"/>
                    <a:pt x="2664825" y="541070"/>
                  </a:cubicBezTo>
                  <a:cubicBezTo>
                    <a:pt x="2700709" y="394564"/>
                    <a:pt x="2689386" y="321310"/>
                    <a:pt x="2630858" y="321310"/>
                  </a:cubicBezTo>
                  <a:close/>
                  <a:moveTo>
                    <a:pt x="1926008" y="321310"/>
                  </a:moveTo>
                  <a:cubicBezTo>
                    <a:pt x="1866726" y="321310"/>
                    <a:pt x="1819696" y="396029"/>
                    <a:pt x="1784916" y="545465"/>
                  </a:cubicBezTo>
                  <a:cubicBezTo>
                    <a:pt x="1750466" y="691728"/>
                    <a:pt x="1761836" y="764859"/>
                    <a:pt x="1819027" y="764859"/>
                  </a:cubicBezTo>
                  <a:cubicBezTo>
                    <a:pt x="1878755" y="764859"/>
                    <a:pt x="1925737" y="690262"/>
                    <a:pt x="1959976" y="541070"/>
                  </a:cubicBezTo>
                  <a:cubicBezTo>
                    <a:pt x="1995859" y="394564"/>
                    <a:pt x="1984537" y="321310"/>
                    <a:pt x="1926008" y="321310"/>
                  </a:cubicBezTo>
                  <a:close/>
                  <a:moveTo>
                    <a:pt x="1192635" y="321310"/>
                  </a:moveTo>
                  <a:cubicBezTo>
                    <a:pt x="1175893" y="321310"/>
                    <a:pt x="1160040" y="327569"/>
                    <a:pt x="1145076" y="340085"/>
                  </a:cubicBezTo>
                  <a:cubicBezTo>
                    <a:pt x="1130112" y="352602"/>
                    <a:pt x="1116518" y="371563"/>
                    <a:pt x="1104294" y="396968"/>
                  </a:cubicBezTo>
                  <a:cubicBezTo>
                    <a:pt x="1092069" y="422373"/>
                    <a:pt x="1081752" y="448176"/>
                    <a:pt x="1073344" y="474378"/>
                  </a:cubicBezTo>
                  <a:cubicBezTo>
                    <a:pt x="1064936" y="500579"/>
                    <a:pt x="1056198" y="532503"/>
                    <a:pt x="1047132" y="570148"/>
                  </a:cubicBezTo>
                  <a:cubicBezTo>
                    <a:pt x="1009624" y="731284"/>
                    <a:pt x="1019436" y="811852"/>
                    <a:pt x="1076569" y="811852"/>
                  </a:cubicBezTo>
                  <a:cubicBezTo>
                    <a:pt x="1133701" y="811852"/>
                    <a:pt x="1181377" y="729256"/>
                    <a:pt x="1219596" y="564065"/>
                  </a:cubicBezTo>
                  <a:cubicBezTo>
                    <a:pt x="1258823" y="402813"/>
                    <a:pt x="1249836" y="321894"/>
                    <a:pt x="1192635" y="321310"/>
                  </a:cubicBezTo>
                  <a:close/>
                  <a:moveTo>
                    <a:pt x="3050371" y="285958"/>
                  </a:moveTo>
                  <a:lnTo>
                    <a:pt x="3271914" y="285958"/>
                  </a:lnTo>
                  <a:lnTo>
                    <a:pt x="3136826" y="883210"/>
                  </a:lnTo>
                  <a:lnTo>
                    <a:pt x="2916604" y="883210"/>
                  </a:lnTo>
                  <a:close/>
                  <a:moveTo>
                    <a:pt x="3710653" y="236958"/>
                  </a:moveTo>
                  <a:cubicBezTo>
                    <a:pt x="3802198" y="236958"/>
                    <a:pt x="3868277" y="256699"/>
                    <a:pt x="3908890" y="296181"/>
                  </a:cubicBezTo>
                  <a:cubicBezTo>
                    <a:pt x="3949503" y="335664"/>
                    <a:pt x="3961370" y="393762"/>
                    <a:pt x="3944490" y="470476"/>
                  </a:cubicBezTo>
                  <a:lnTo>
                    <a:pt x="3848687" y="883210"/>
                  </a:lnTo>
                  <a:lnTo>
                    <a:pt x="3628482" y="883210"/>
                  </a:lnTo>
                  <a:lnTo>
                    <a:pt x="3719905" y="475811"/>
                  </a:lnTo>
                  <a:cubicBezTo>
                    <a:pt x="3726285" y="445236"/>
                    <a:pt x="3729640" y="418310"/>
                    <a:pt x="3729969" y="395033"/>
                  </a:cubicBezTo>
                  <a:cubicBezTo>
                    <a:pt x="3730298" y="371757"/>
                    <a:pt x="3726691" y="353985"/>
                    <a:pt x="3719148" y="341718"/>
                  </a:cubicBezTo>
                  <a:cubicBezTo>
                    <a:pt x="3711606" y="329450"/>
                    <a:pt x="3701109" y="323317"/>
                    <a:pt x="3687658" y="323317"/>
                  </a:cubicBezTo>
                  <a:cubicBezTo>
                    <a:pt x="3635669" y="323317"/>
                    <a:pt x="3594637" y="385704"/>
                    <a:pt x="3564561" y="510479"/>
                  </a:cubicBezTo>
                  <a:lnTo>
                    <a:pt x="3478775" y="883210"/>
                  </a:lnTo>
                  <a:lnTo>
                    <a:pt x="3259556" y="883210"/>
                  </a:lnTo>
                  <a:lnTo>
                    <a:pt x="3402320" y="248965"/>
                  </a:lnTo>
                  <a:lnTo>
                    <a:pt x="3589498" y="248965"/>
                  </a:lnTo>
                  <a:cubicBezTo>
                    <a:pt x="3623513" y="240960"/>
                    <a:pt x="3663898" y="236958"/>
                    <a:pt x="3710653" y="236958"/>
                  </a:cubicBezTo>
                  <a:close/>
                  <a:moveTo>
                    <a:pt x="4389989" y="234967"/>
                  </a:moveTo>
                  <a:cubicBezTo>
                    <a:pt x="4487214" y="234967"/>
                    <a:pt x="4554710" y="266806"/>
                    <a:pt x="4592478" y="330483"/>
                  </a:cubicBezTo>
                  <a:cubicBezTo>
                    <a:pt x="4630246" y="394160"/>
                    <a:pt x="4637692" y="476151"/>
                    <a:pt x="4614813" y="576454"/>
                  </a:cubicBezTo>
                  <a:lnTo>
                    <a:pt x="4604016" y="623257"/>
                  </a:lnTo>
                  <a:lnTo>
                    <a:pt x="4219115" y="623257"/>
                  </a:lnTo>
                  <a:lnTo>
                    <a:pt x="4212300" y="660676"/>
                  </a:lnTo>
                  <a:cubicBezTo>
                    <a:pt x="4207589" y="698283"/>
                    <a:pt x="4210253" y="730625"/>
                    <a:pt x="4220289" y="757700"/>
                  </a:cubicBezTo>
                  <a:cubicBezTo>
                    <a:pt x="4233670" y="793801"/>
                    <a:pt x="4253908" y="811852"/>
                    <a:pt x="4281002" y="811852"/>
                  </a:cubicBezTo>
                  <a:cubicBezTo>
                    <a:pt x="4318944" y="811852"/>
                    <a:pt x="4352978" y="802656"/>
                    <a:pt x="4383102" y="784263"/>
                  </a:cubicBezTo>
                  <a:cubicBezTo>
                    <a:pt x="4413226" y="765870"/>
                    <a:pt x="4449250" y="728402"/>
                    <a:pt x="4491174" y="671859"/>
                  </a:cubicBezTo>
                  <a:lnTo>
                    <a:pt x="4571148" y="725541"/>
                  </a:lnTo>
                  <a:cubicBezTo>
                    <a:pt x="4476130" y="839986"/>
                    <a:pt x="4373751" y="897208"/>
                    <a:pt x="4264010" y="897208"/>
                  </a:cubicBezTo>
                  <a:cubicBezTo>
                    <a:pt x="4156519" y="897208"/>
                    <a:pt x="4081124" y="868437"/>
                    <a:pt x="4037825" y="810897"/>
                  </a:cubicBezTo>
                  <a:cubicBezTo>
                    <a:pt x="3994526" y="753356"/>
                    <a:pt x="3984257" y="672745"/>
                    <a:pt x="4007018" y="569065"/>
                  </a:cubicBezTo>
                  <a:cubicBezTo>
                    <a:pt x="4030736" y="467424"/>
                    <a:pt x="4075603" y="386331"/>
                    <a:pt x="4141621" y="325785"/>
                  </a:cubicBezTo>
                  <a:cubicBezTo>
                    <a:pt x="4207639" y="265240"/>
                    <a:pt x="4290429" y="234967"/>
                    <a:pt x="4389989" y="234967"/>
                  </a:cubicBezTo>
                  <a:close/>
                  <a:moveTo>
                    <a:pt x="2645859" y="234967"/>
                  </a:moveTo>
                  <a:cubicBezTo>
                    <a:pt x="2852613" y="234967"/>
                    <a:pt x="2932555" y="338467"/>
                    <a:pt x="2885684" y="545465"/>
                  </a:cubicBezTo>
                  <a:cubicBezTo>
                    <a:pt x="2839163" y="747962"/>
                    <a:pt x="2713565" y="849211"/>
                    <a:pt x="2508891" y="849211"/>
                  </a:cubicBezTo>
                  <a:cubicBezTo>
                    <a:pt x="2499825" y="849211"/>
                    <a:pt x="2491621" y="848688"/>
                    <a:pt x="2484280" y="847643"/>
                  </a:cubicBezTo>
                  <a:cubicBezTo>
                    <a:pt x="2476939" y="846597"/>
                    <a:pt x="2470582" y="845233"/>
                    <a:pt x="2465210" y="843550"/>
                  </a:cubicBezTo>
                  <a:cubicBezTo>
                    <a:pt x="2459839" y="841867"/>
                    <a:pt x="2454217" y="839739"/>
                    <a:pt x="2448346" y="837164"/>
                  </a:cubicBezTo>
                  <a:cubicBezTo>
                    <a:pt x="2442475" y="834590"/>
                    <a:pt x="2437157" y="831875"/>
                    <a:pt x="2432390" y="829019"/>
                  </a:cubicBezTo>
                  <a:cubicBezTo>
                    <a:pt x="2427623" y="826163"/>
                    <a:pt x="2425749" y="823228"/>
                    <a:pt x="2426769" y="820212"/>
                  </a:cubicBezTo>
                  <a:lnTo>
                    <a:pt x="2387005" y="993058"/>
                  </a:lnTo>
                  <a:lnTo>
                    <a:pt x="2167754" y="993058"/>
                  </a:lnTo>
                  <a:lnTo>
                    <a:pt x="2336524" y="248965"/>
                  </a:lnTo>
                  <a:lnTo>
                    <a:pt x="2545518" y="248965"/>
                  </a:lnTo>
                  <a:cubicBezTo>
                    <a:pt x="2584162" y="239633"/>
                    <a:pt x="2617609" y="234967"/>
                    <a:pt x="2645859" y="234967"/>
                  </a:cubicBezTo>
                  <a:close/>
                  <a:moveTo>
                    <a:pt x="1941009" y="234967"/>
                  </a:moveTo>
                  <a:cubicBezTo>
                    <a:pt x="2147764" y="234967"/>
                    <a:pt x="2227705" y="338467"/>
                    <a:pt x="2180834" y="545465"/>
                  </a:cubicBezTo>
                  <a:cubicBezTo>
                    <a:pt x="2134313" y="747962"/>
                    <a:pt x="2008715" y="849211"/>
                    <a:pt x="1804042" y="849211"/>
                  </a:cubicBezTo>
                  <a:cubicBezTo>
                    <a:pt x="1794975" y="849211"/>
                    <a:pt x="1786772" y="848688"/>
                    <a:pt x="1779430" y="847643"/>
                  </a:cubicBezTo>
                  <a:cubicBezTo>
                    <a:pt x="1772089" y="846597"/>
                    <a:pt x="1765732" y="845233"/>
                    <a:pt x="1760360" y="843550"/>
                  </a:cubicBezTo>
                  <a:cubicBezTo>
                    <a:pt x="1754989" y="841867"/>
                    <a:pt x="1749367" y="839739"/>
                    <a:pt x="1743496" y="837164"/>
                  </a:cubicBezTo>
                  <a:cubicBezTo>
                    <a:pt x="1737625" y="834590"/>
                    <a:pt x="1732306" y="831875"/>
                    <a:pt x="1727540" y="829019"/>
                  </a:cubicBezTo>
                  <a:cubicBezTo>
                    <a:pt x="1722773" y="826163"/>
                    <a:pt x="1720899" y="823228"/>
                    <a:pt x="1721918" y="820212"/>
                  </a:cubicBezTo>
                  <a:lnTo>
                    <a:pt x="1682155" y="993058"/>
                  </a:lnTo>
                  <a:lnTo>
                    <a:pt x="1462905" y="993058"/>
                  </a:lnTo>
                  <a:lnTo>
                    <a:pt x="1631674" y="248965"/>
                  </a:lnTo>
                  <a:lnTo>
                    <a:pt x="1840668" y="248965"/>
                  </a:lnTo>
                  <a:cubicBezTo>
                    <a:pt x="1879312" y="239633"/>
                    <a:pt x="1912759" y="234967"/>
                    <a:pt x="1941009" y="234967"/>
                  </a:cubicBezTo>
                  <a:close/>
                  <a:moveTo>
                    <a:pt x="1208639" y="234967"/>
                  </a:moveTo>
                  <a:cubicBezTo>
                    <a:pt x="1235244" y="234967"/>
                    <a:pt x="1266207" y="239633"/>
                    <a:pt x="1301528" y="248965"/>
                  </a:cubicBezTo>
                  <a:lnTo>
                    <a:pt x="1511780" y="248965"/>
                  </a:lnTo>
                  <a:lnTo>
                    <a:pt x="1368698" y="883210"/>
                  </a:lnTo>
                  <a:lnTo>
                    <a:pt x="1169210" y="883210"/>
                  </a:lnTo>
                  <a:cubicBezTo>
                    <a:pt x="1129866" y="892542"/>
                    <a:pt x="1093351" y="897208"/>
                    <a:pt x="1059665" y="897208"/>
                  </a:cubicBezTo>
                  <a:cubicBezTo>
                    <a:pt x="957960" y="897208"/>
                    <a:pt x="887843" y="867514"/>
                    <a:pt x="849316" y="808126"/>
                  </a:cubicBezTo>
                  <a:cubicBezTo>
                    <a:pt x="810790" y="748738"/>
                    <a:pt x="802907" y="667384"/>
                    <a:pt x="825669" y="564065"/>
                  </a:cubicBezTo>
                  <a:cubicBezTo>
                    <a:pt x="849364" y="461171"/>
                    <a:pt x="893937" y="380598"/>
                    <a:pt x="959387" y="322345"/>
                  </a:cubicBezTo>
                  <a:cubicBezTo>
                    <a:pt x="1024838" y="264093"/>
                    <a:pt x="1107921" y="234967"/>
                    <a:pt x="1208639" y="234967"/>
                  </a:cubicBezTo>
                  <a:close/>
                  <a:moveTo>
                    <a:pt x="5715442" y="223963"/>
                  </a:moveTo>
                  <a:cubicBezTo>
                    <a:pt x="5781583" y="223963"/>
                    <a:pt x="5836308" y="245358"/>
                    <a:pt x="5879617" y="288147"/>
                  </a:cubicBezTo>
                  <a:cubicBezTo>
                    <a:pt x="5922928" y="330937"/>
                    <a:pt x="5939306" y="382318"/>
                    <a:pt x="5928752" y="442290"/>
                  </a:cubicBezTo>
                  <a:lnTo>
                    <a:pt x="5736240" y="442290"/>
                  </a:lnTo>
                  <a:cubicBezTo>
                    <a:pt x="5745572" y="404994"/>
                    <a:pt x="5746326" y="373840"/>
                    <a:pt x="5738502" y="348828"/>
                  </a:cubicBezTo>
                  <a:cubicBezTo>
                    <a:pt x="5730678" y="323816"/>
                    <a:pt x="5717656" y="311310"/>
                    <a:pt x="5699438" y="311310"/>
                  </a:cubicBezTo>
                  <a:cubicBezTo>
                    <a:pt x="5658130" y="311310"/>
                    <a:pt x="5629764" y="344035"/>
                    <a:pt x="5614338" y="409485"/>
                  </a:cubicBezTo>
                  <a:cubicBezTo>
                    <a:pt x="5607882" y="436610"/>
                    <a:pt x="5609706" y="460128"/>
                    <a:pt x="5619808" y="480039"/>
                  </a:cubicBezTo>
                  <a:cubicBezTo>
                    <a:pt x="5629909" y="499950"/>
                    <a:pt x="5647524" y="513908"/>
                    <a:pt x="5672653" y="521913"/>
                  </a:cubicBezTo>
                  <a:cubicBezTo>
                    <a:pt x="5673482" y="521913"/>
                    <a:pt x="5675446" y="522433"/>
                    <a:pt x="5678545" y="523473"/>
                  </a:cubicBezTo>
                  <a:cubicBezTo>
                    <a:pt x="5711350" y="534164"/>
                    <a:pt x="5734337" y="541704"/>
                    <a:pt x="5747506" y="546094"/>
                  </a:cubicBezTo>
                  <a:cubicBezTo>
                    <a:pt x="5760676" y="550484"/>
                    <a:pt x="5779632" y="558523"/>
                    <a:pt x="5804374" y="570212"/>
                  </a:cubicBezTo>
                  <a:cubicBezTo>
                    <a:pt x="5829116" y="581901"/>
                    <a:pt x="5847582" y="593483"/>
                    <a:pt x="5859776" y="604960"/>
                  </a:cubicBezTo>
                  <a:cubicBezTo>
                    <a:pt x="5871969" y="616436"/>
                    <a:pt x="5881988" y="631238"/>
                    <a:pt x="5889833" y="649365"/>
                  </a:cubicBezTo>
                  <a:cubicBezTo>
                    <a:pt x="5897679" y="667493"/>
                    <a:pt x="5898751" y="688930"/>
                    <a:pt x="5893050" y="713677"/>
                  </a:cubicBezTo>
                  <a:cubicBezTo>
                    <a:pt x="5862655" y="842698"/>
                    <a:pt x="5740460" y="907209"/>
                    <a:pt x="5526466" y="907209"/>
                  </a:cubicBezTo>
                  <a:cubicBezTo>
                    <a:pt x="5446248" y="907209"/>
                    <a:pt x="5385670" y="887388"/>
                    <a:pt x="5344734" y="847746"/>
                  </a:cubicBezTo>
                  <a:cubicBezTo>
                    <a:pt x="5303797" y="808104"/>
                    <a:pt x="5285516" y="752814"/>
                    <a:pt x="5289890" y="681875"/>
                  </a:cubicBezTo>
                  <a:lnTo>
                    <a:pt x="5496670" y="681875"/>
                  </a:lnTo>
                  <a:cubicBezTo>
                    <a:pt x="5484006" y="773856"/>
                    <a:pt x="5500938" y="819846"/>
                    <a:pt x="5547470" y="819846"/>
                  </a:cubicBezTo>
                  <a:cubicBezTo>
                    <a:pt x="5571962" y="819846"/>
                    <a:pt x="5593668" y="811000"/>
                    <a:pt x="5612586" y="793308"/>
                  </a:cubicBezTo>
                  <a:cubicBezTo>
                    <a:pt x="5631504" y="775616"/>
                    <a:pt x="5645316" y="747347"/>
                    <a:pt x="5654021" y="708501"/>
                  </a:cubicBezTo>
                  <a:cubicBezTo>
                    <a:pt x="5659510" y="688426"/>
                    <a:pt x="5653360" y="669683"/>
                    <a:pt x="5635573" y="652272"/>
                  </a:cubicBezTo>
                  <a:cubicBezTo>
                    <a:pt x="5617785" y="634861"/>
                    <a:pt x="5592382" y="621054"/>
                    <a:pt x="5559366" y="610852"/>
                  </a:cubicBezTo>
                  <a:cubicBezTo>
                    <a:pt x="5557794" y="610300"/>
                    <a:pt x="5555066" y="609636"/>
                    <a:pt x="5551180" y="608861"/>
                  </a:cubicBezTo>
                  <a:cubicBezTo>
                    <a:pt x="5536020" y="603585"/>
                    <a:pt x="5524576" y="599771"/>
                    <a:pt x="5516847" y="597419"/>
                  </a:cubicBezTo>
                  <a:cubicBezTo>
                    <a:pt x="5509118" y="595068"/>
                    <a:pt x="5498618" y="591509"/>
                    <a:pt x="5485348" y="586742"/>
                  </a:cubicBezTo>
                  <a:cubicBezTo>
                    <a:pt x="5472078" y="581975"/>
                    <a:pt x="5463102" y="578204"/>
                    <a:pt x="5458420" y="575427"/>
                  </a:cubicBezTo>
                  <a:cubicBezTo>
                    <a:pt x="5453738" y="572651"/>
                    <a:pt x="5445532" y="568447"/>
                    <a:pt x="5433800" y="562815"/>
                  </a:cubicBezTo>
                  <a:cubicBezTo>
                    <a:pt x="5422069" y="557183"/>
                    <a:pt x="5413727" y="551697"/>
                    <a:pt x="5408774" y="546357"/>
                  </a:cubicBezTo>
                  <a:cubicBezTo>
                    <a:pt x="5403822" y="541017"/>
                    <a:pt x="5398192" y="534846"/>
                    <a:pt x="5391886" y="527845"/>
                  </a:cubicBezTo>
                  <a:cubicBezTo>
                    <a:pt x="5385580" y="520843"/>
                    <a:pt x="5381161" y="513542"/>
                    <a:pt x="5378629" y="505940"/>
                  </a:cubicBezTo>
                  <a:cubicBezTo>
                    <a:pt x="5376098" y="498339"/>
                    <a:pt x="5373578" y="489854"/>
                    <a:pt x="5371072" y="480485"/>
                  </a:cubicBezTo>
                  <a:cubicBezTo>
                    <a:pt x="5368568" y="471116"/>
                    <a:pt x="5367485" y="460598"/>
                    <a:pt x="5367824" y="448930"/>
                  </a:cubicBezTo>
                  <a:cubicBezTo>
                    <a:pt x="5368164" y="437263"/>
                    <a:pt x="5369448" y="424773"/>
                    <a:pt x="5371678" y="411460"/>
                  </a:cubicBezTo>
                  <a:cubicBezTo>
                    <a:pt x="5378410" y="367699"/>
                    <a:pt x="5399044" y="331165"/>
                    <a:pt x="5433585" y="301858"/>
                  </a:cubicBezTo>
                  <a:cubicBezTo>
                    <a:pt x="5468126" y="272552"/>
                    <a:pt x="5508874" y="252243"/>
                    <a:pt x="5555830" y="240931"/>
                  </a:cubicBezTo>
                  <a:cubicBezTo>
                    <a:pt x="5602787" y="229619"/>
                    <a:pt x="5655992" y="223963"/>
                    <a:pt x="5715442" y="223963"/>
                  </a:cubicBezTo>
                  <a:close/>
                  <a:moveTo>
                    <a:pt x="5077268" y="223963"/>
                  </a:moveTo>
                  <a:cubicBezTo>
                    <a:pt x="5143408" y="223963"/>
                    <a:pt x="5198132" y="245358"/>
                    <a:pt x="5241443" y="288147"/>
                  </a:cubicBezTo>
                  <a:cubicBezTo>
                    <a:pt x="5284752" y="330937"/>
                    <a:pt x="5301130" y="382318"/>
                    <a:pt x="5290578" y="442290"/>
                  </a:cubicBezTo>
                  <a:lnTo>
                    <a:pt x="5098066" y="442290"/>
                  </a:lnTo>
                  <a:cubicBezTo>
                    <a:pt x="5107398" y="404994"/>
                    <a:pt x="5108151" y="373840"/>
                    <a:pt x="5100326" y="348828"/>
                  </a:cubicBezTo>
                  <a:cubicBezTo>
                    <a:pt x="5092502" y="323816"/>
                    <a:pt x="5079481" y="311310"/>
                    <a:pt x="5061264" y="311310"/>
                  </a:cubicBezTo>
                  <a:cubicBezTo>
                    <a:pt x="5019955" y="311310"/>
                    <a:pt x="4991588" y="344035"/>
                    <a:pt x="4976162" y="409485"/>
                  </a:cubicBezTo>
                  <a:cubicBezTo>
                    <a:pt x="4969708" y="436610"/>
                    <a:pt x="4971531" y="460128"/>
                    <a:pt x="4981632" y="480039"/>
                  </a:cubicBezTo>
                  <a:cubicBezTo>
                    <a:pt x="4991734" y="499950"/>
                    <a:pt x="5009350" y="513908"/>
                    <a:pt x="5034478" y="521913"/>
                  </a:cubicBezTo>
                  <a:cubicBezTo>
                    <a:pt x="5035306" y="521913"/>
                    <a:pt x="5037271" y="522433"/>
                    <a:pt x="5040371" y="523473"/>
                  </a:cubicBezTo>
                  <a:cubicBezTo>
                    <a:pt x="5073175" y="534164"/>
                    <a:pt x="5096162" y="541704"/>
                    <a:pt x="5109332" y="546094"/>
                  </a:cubicBezTo>
                  <a:cubicBezTo>
                    <a:pt x="5122502" y="550484"/>
                    <a:pt x="5141458" y="558523"/>
                    <a:pt x="5166199" y="570212"/>
                  </a:cubicBezTo>
                  <a:cubicBezTo>
                    <a:pt x="5190940" y="581901"/>
                    <a:pt x="5209408" y="593483"/>
                    <a:pt x="5221600" y="604960"/>
                  </a:cubicBezTo>
                  <a:cubicBezTo>
                    <a:pt x="5233794" y="616436"/>
                    <a:pt x="5243812" y="631238"/>
                    <a:pt x="5251658" y="649365"/>
                  </a:cubicBezTo>
                  <a:cubicBezTo>
                    <a:pt x="5259504" y="667493"/>
                    <a:pt x="5260576" y="688930"/>
                    <a:pt x="5254875" y="713677"/>
                  </a:cubicBezTo>
                  <a:cubicBezTo>
                    <a:pt x="5224480" y="842698"/>
                    <a:pt x="5102286" y="907209"/>
                    <a:pt x="4888290" y="907209"/>
                  </a:cubicBezTo>
                  <a:cubicBezTo>
                    <a:pt x="4808073" y="907209"/>
                    <a:pt x="4747496" y="887388"/>
                    <a:pt x="4706559" y="847746"/>
                  </a:cubicBezTo>
                  <a:cubicBezTo>
                    <a:pt x="4665622" y="808104"/>
                    <a:pt x="4647340" y="752814"/>
                    <a:pt x="4651715" y="681875"/>
                  </a:cubicBezTo>
                  <a:lnTo>
                    <a:pt x="4858496" y="681875"/>
                  </a:lnTo>
                  <a:cubicBezTo>
                    <a:pt x="4845830" y="773856"/>
                    <a:pt x="4862764" y="819846"/>
                    <a:pt x="4909295" y="819846"/>
                  </a:cubicBezTo>
                  <a:cubicBezTo>
                    <a:pt x="4933787" y="819846"/>
                    <a:pt x="4955492" y="811000"/>
                    <a:pt x="4974411" y="793308"/>
                  </a:cubicBezTo>
                  <a:cubicBezTo>
                    <a:pt x="4993330" y="775616"/>
                    <a:pt x="5007142" y="747347"/>
                    <a:pt x="5015846" y="708501"/>
                  </a:cubicBezTo>
                  <a:cubicBezTo>
                    <a:pt x="5021336" y="688426"/>
                    <a:pt x="5015186" y="669683"/>
                    <a:pt x="4997398" y="652272"/>
                  </a:cubicBezTo>
                  <a:cubicBezTo>
                    <a:pt x="4979610" y="634861"/>
                    <a:pt x="4954208" y="621054"/>
                    <a:pt x="4921191" y="610852"/>
                  </a:cubicBezTo>
                  <a:cubicBezTo>
                    <a:pt x="4919620" y="610300"/>
                    <a:pt x="4916891" y="609636"/>
                    <a:pt x="4913006" y="608861"/>
                  </a:cubicBezTo>
                  <a:cubicBezTo>
                    <a:pt x="4897845" y="603585"/>
                    <a:pt x="4886400" y="599771"/>
                    <a:pt x="4878672" y="597419"/>
                  </a:cubicBezTo>
                  <a:cubicBezTo>
                    <a:pt x="4870944" y="595068"/>
                    <a:pt x="4860444" y="591509"/>
                    <a:pt x="4847174" y="586742"/>
                  </a:cubicBezTo>
                  <a:cubicBezTo>
                    <a:pt x="4833902" y="581975"/>
                    <a:pt x="4824926" y="578204"/>
                    <a:pt x="4820244" y="575427"/>
                  </a:cubicBezTo>
                  <a:cubicBezTo>
                    <a:pt x="4815563" y="572651"/>
                    <a:pt x="4807356" y="568447"/>
                    <a:pt x="4795626" y="562815"/>
                  </a:cubicBezTo>
                  <a:cubicBezTo>
                    <a:pt x="4783894" y="557183"/>
                    <a:pt x="4775552" y="551697"/>
                    <a:pt x="4770600" y="546357"/>
                  </a:cubicBezTo>
                  <a:cubicBezTo>
                    <a:pt x="4765648" y="541017"/>
                    <a:pt x="4760018" y="534846"/>
                    <a:pt x="4753712" y="527845"/>
                  </a:cubicBezTo>
                  <a:cubicBezTo>
                    <a:pt x="4747406" y="520843"/>
                    <a:pt x="4742986" y="513542"/>
                    <a:pt x="4740455" y="505940"/>
                  </a:cubicBezTo>
                  <a:cubicBezTo>
                    <a:pt x="4737922" y="498339"/>
                    <a:pt x="4735404" y="489854"/>
                    <a:pt x="4732898" y="480485"/>
                  </a:cubicBezTo>
                  <a:cubicBezTo>
                    <a:pt x="4730392" y="471116"/>
                    <a:pt x="4729310" y="460598"/>
                    <a:pt x="4729650" y="448930"/>
                  </a:cubicBezTo>
                  <a:cubicBezTo>
                    <a:pt x="4729990" y="437263"/>
                    <a:pt x="4731274" y="424773"/>
                    <a:pt x="4733504" y="411460"/>
                  </a:cubicBezTo>
                  <a:cubicBezTo>
                    <a:pt x="4740234" y="367699"/>
                    <a:pt x="4760870" y="331165"/>
                    <a:pt x="4795410" y="301858"/>
                  </a:cubicBezTo>
                  <a:cubicBezTo>
                    <a:pt x="4829951" y="272552"/>
                    <a:pt x="4870699" y="252243"/>
                    <a:pt x="4917656" y="240931"/>
                  </a:cubicBezTo>
                  <a:cubicBezTo>
                    <a:pt x="4964612" y="229619"/>
                    <a:pt x="5017816" y="223963"/>
                    <a:pt x="5077268" y="223963"/>
                  </a:cubicBezTo>
                  <a:close/>
                  <a:moveTo>
                    <a:pt x="191764" y="36992"/>
                  </a:moveTo>
                  <a:lnTo>
                    <a:pt x="414310" y="36992"/>
                  </a:lnTo>
                  <a:lnTo>
                    <a:pt x="337331" y="368941"/>
                  </a:lnTo>
                  <a:lnTo>
                    <a:pt x="543714" y="368941"/>
                  </a:lnTo>
                  <a:lnTo>
                    <a:pt x="620693" y="36992"/>
                  </a:lnTo>
                  <a:lnTo>
                    <a:pt x="842221" y="36992"/>
                  </a:lnTo>
                  <a:lnTo>
                    <a:pt x="649151" y="883210"/>
                  </a:lnTo>
                  <a:lnTo>
                    <a:pt x="427926" y="883210"/>
                  </a:lnTo>
                  <a:lnTo>
                    <a:pt x="525894" y="457291"/>
                  </a:lnTo>
                  <a:lnTo>
                    <a:pt x="319209" y="457291"/>
                  </a:lnTo>
                  <a:lnTo>
                    <a:pt x="221225" y="883210"/>
                  </a:lnTo>
                  <a:lnTo>
                    <a:pt x="0" y="883210"/>
                  </a:lnTo>
                  <a:close/>
                  <a:moveTo>
                    <a:pt x="3225733" y="0"/>
                  </a:moveTo>
                  <a:cubicBezTo>
                    <a:pt x="3307182" y="0"/>
                    <a:pt x="3339663" y="40135"/>
                    <a:pt x="3323176" y="120405"/>
                  </a:cubicBezTo>
                  <a:cubicBezTo>
                    <a:pt x="3304884" y="195686"/>
                    <a:pt x="3256075" y="233327"/>
                    <a:pt x="3176749" y="233327"/>
                  </a:cubicBezTo>
                  <a:cubicBezTo>
                    <a:pt x="3095300" y="233327"/>
                    <a:pt x="3063419" y="193032"/>
                    <a:pt x="3081106" y="112443"/>
                  </a:cubicBezTo>
                  <a:cubicBezTo>
                    <a:pt x="3097922" y="37481"/>
                    <a:pt x="3146131" y="0"/>
                    <a:pt x="3225733" y="0"/>
                  </a:cubicBezTo>
                  <a:close/>
                </a:path>
              </a:pathLst>
            </a:custGeom>
            <a:ln w="1905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050796" y="3084723"/>
              <a:ext cx="4869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6</a:t>
              </a:r>
              <a:r>
                <a:rPr lang="ko-KR" alt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조 박태석 이재상 이가은 임선우 김진영 강은서</a:t>
              </a:r>
              <a:endPara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560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21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Nominal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변수 처리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직사각형 6"/>
          <p:cNvSpPr/>
          <p:nvPr/>
        </p:nvSpPr>
        <p:spPr>
          <a:xfrm>
            <a:off x="790363" y="4017380"/>
            <a:ext cx="106543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2) </a:t>
            </a:r>
            <a:r>
              <a:rPr lang="ko-KR" altLang="en-US" dirty="0" err="1" smtClean="0">
                <a:solidFill>
                  <a:srgbClr val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리커트</a:t>
            </a:r>
            <a:r>
              <a:rPr lang="ko-KR" altLang="en-US" dirty="0" smtClean="0">
                <a:solidFill>
                  <a:srgbClr val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척도 문항 처리</a:t>
            </a:r>
            <a:endParaRPr lang="en-US" altLang="ko-KR" dirty="0">
              <a:solidFill>
                <a:srgbClr val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Q47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Q47-3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과 합쳐 조정</a:t>
            </a:r>
            <a: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직업이 있으면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Q47-3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의 만족도로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직업이 없으면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column47-3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에 저장</a:t>
            </a:r>
            <a:endParaRPr lang="en-US" altLang="ko-KR" dirty="0" smtClean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Q2B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도 같은 방식으로 처리</a:t>
            </a:r>
            <a:endParaRPr lang="en-US" altLang="ko-KR" dirty="0" smtClean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만족도를 매길 수 없을 때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‘0’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이라는 값으로 처리함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Nominal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변수 취급</a:t>
            </a:r>
            <a:endParaRPr lang="en-US" altLang="ko-KR" dirty="0" smtClean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이러한 </a:t>
            </a:r>
            <a:r>
              <a:rPr lang="ko-KR" altLang="en-US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왜곡을 줄이기 위해 </a:t>
            </a:r>
            <a:r>
              <a:rPr lang="ko-KR" altLang="en-US" dirty="0" err="1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리커트</a:t>
            </a:r>
            <a:r>
              <a:rPr lang="ko-KR" altLang="en-US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척도 문항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중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nominal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형식을 </a:t>
            </a:r>
            <a:r>
              <a:rPr lang="ko-KR" altLang="en-US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따르는 데이터는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오른쪽과 </a:t>
            </a:r>
            <a:r>
              <a:rPr lang="ko-KR" altLang="en-US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같이 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조정</a:t>
            </a:r>
            <a:endParaRPr lang="en-US" altLang="ko-KR" dirty="0" smtClean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"/>
          <a:stretch/>
        </p:blipFill>
        <p:spPr>
          <a:xfrm>
            <a:off x="941799" y="1466513"/>
            <a:ext cx="5273919" cy="2283975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524090" y="1340319"/>
            <a:ext cx="521539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1/2 -&gt; 1 (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불만족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 </a:t>
            </a:r>
            <a: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-&gt;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 (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4/5 -&gt;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 (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만족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0 -&gt; 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 (</a:t>
            </a:r>
            <a:r>
              <a:rPr lang="ko-KR" altLang="en-US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경험 없음</a:t>
            </a:r>
            <a:r>
              <a:rPr lang="en-US" altLang="ko-KR" dirty="0" smtClean="0">
                <a:solidFill>
                  <a:srgbClr val="00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90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C29A8EB-4FCD-4783-BC27-CD3CDC63CE14}"/>
              </a:ext>
            </a:extLst>
          </p:cNvPr>
          <p:cNvSpPr/>
          <p:nvPr/>
        </p:nvSpPr>
        <p:spPr>
          <a:xfrm>
            <a:off x="808382" y="1428801"/>
            <a:ext cx="1109224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3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Correlation Plot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통한 변수제거</a:t>
            </a:r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xmlns="" id="{449EB0EB-F277-4F35-86DA-3E5D1916569C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xmlns="" id="{F7ACDAB9-86A6-4C18-8218-116531ADB110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xmlns="" id="{84A57308-49DD-4D38-B6F4-20D8E2C27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122702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39156" y="2189551"/>
            <a:ext cx="4739522" cy="1219200"/>
            <a:chOff x="1068454" y="1917700"/>
            <a:chExt cx="4739522" cy="1219200"/>
          </a:xfrm>
        </p:grpSpPr>
        <p:sp>
          <p:nvSpPr>
            <p:cNvPr id="20" name="양쪽 대괄호 19">
              <a:extLst>
                <a:ext uri="{FF2B5EF4-FFF2-40B4-BE49-F238E27FC236}">
                  <a16:creationId xmlns:a16="http://schemas.microsoft.com/office/drawing/2014/main" xmlns="" id="{99605E10-A7F2-4051-A909-BA2E064FC65F}"/>
                </a:ext>
              </a:extLst>
            </p:cNvPr>
            <p:cNvSpPr/>
            <p:nvPr/>
          </p:nvSpPr>
          <p:spPr>
            <a:xfrm>
              <a:off x="1068454" y="1917700"/>
              <a:ext cx="4739522" cy="1219200"/>
            </a:xfrm>
            <a:prstGeom prst="bracketPair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64674" y="2092081"/>
              <a:ext cx="4045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“Spearman </a:t>
              </a:r>
              <a:r>
                <a:rPr lang="ko-KR" altLang="en-US" sz="2400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상관계수</a:t>
              </a:r>
              <a:r>
                <a:rPr lang="en-US" altLang="ko-KR" sz="2400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” </a:t>
              </a:r>
              <a:r>
                <a:rPr lang="ko-KR" altLang="en-US" sz="2400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이용</a:t>
              </a:r>
              <a:endParaRPr lang="en-US" altLang="ko-KR" sz="2400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9716" y="2640092"/>
              <a:ext cx="4320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Numeric/Ordinal </a:t>
              </a:r>
              <a:r>
                <a:rPr lang="ko-KR" altLang="en-US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변수 간 상관계수 확인</a:t>
              </a:r>
              <a:endParaRPr lang="en-US" altLang="ko-KR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  <p:sp>
        <p:nvSpPr>
          <p:cNvPr id="28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53769" y="4279098"/>
            <a:ext cx="4739522" cy="1219200"/>
            <a:chOff x="1068454" y="4045812"/>
            <a:chExt cx="4739522" cy="1219200"/>
          </a:xfrm>
        </p:grpSpPr>
        <p:sp>
          <p:nvSpPr>
            <p:cNvPr id="24" name="양쪽 대괄호 23">
              <a:extLst>
                <a:ext uri="{FF2B5EF4-FFF2-40B4-BE49-F238E27FC236}">
                  <a16:creationId xmlns:a16="http://schemas.microsoft.com/office/drawing/2014/main" xmlns="" id="{99605E10-A7F2-4051-A909-BA2E064FC65F}"/>
                </a:ext>
              </a:extLst>
            </p:cNvPr>
            <p:cNvSpPr/>
            <p:nvPr/>
          </p:nvSpPr>
          <p:spPr>
            <a:xfrm>
              <a:off x="1068454" y="4045812"/>
              <a:ext cx="4739522" cy="1219200"/>
            </a:xfrm>
            <a:prstGeom prst="bracketPair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365798" y="4172453"/>
              <a:ext cx="4218608" cy="917343"/>
              <a:chOff x="1364675" y="2092081"/>
              <a:chExt cx="4218608" cy="91734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364675" y="2092081"/>
                <a:ext cx="3873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“Cramer’s V” </a:t>
                </a:r>
                <a:r>
                  <a:rPr lang="ko-KR" altLang="en-US" sz="2400" dirty="0" smtClean="0"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이용</a:t>
                </a:r>
                <a:endParaRPr lang="en-US" altLang="ko-KR" sz="2400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74100" y="2640092"/>
                <a:ext cx="4109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Nominal </a:t>
                </a:r>
                <a:r>
                  <a:rPr lang="ko-KR" altLang="en-US" dirty="0" smtClean="0">
                    <a:latin typeface="한수원 한돋움 Bold" panose="020B0600000101010101" pitchFamily="50" charset="-127"/>
                    <a:ea typeface="한수원 한돋움 Bold" panose="020B0600000101010101" pitchFamily="50" charset="-127"/>
                  </a:rPr>
                  <a:t>변수들 간의 상관계수 따지기</a:t>
                </a:r>
                <a:endParaRPr lang="en-US" altLang="ko-KR" dirty="0" smtClean="0">
                  <a:latin typeface="한수원 한돋움 Bold" panose="020B0600000101010101" pitchFamily="50" charset="-127"/>
                  <a:ea typeface="한수원 한돋움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6907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3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Correlation Plot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통한 변수제거</a:t>
            </a:r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xmlns="" id="{F7ACDAB9-86A6-4C18-8218-116531ADB110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14971" y="1060581"/>
            <a:ext cx="7705937" cy="92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724128"/>
                </a:solidFill>
                <a:effectLst/>
                <a:cs typeface="Arial" panose="020B0604020202020204" pitchFamily="34" charset="0"/>
              </a:rPr>
              <a:t>Table 1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724128"/>
                </a:solidFill>
                <a:effectLst/>
                <a:cs typeface="Arial" panose="020B0604020202020204" pitchFamily="34" charset="0"/>
              </a:rPr>
              <a:t> 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rgbClr val="724128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the Pearson's and Spearman's correlation coefficients.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44099"/>
              </p:ext>
            </p:extLst>
          </p:nvPr>
        </p:nvGraphicFramePr>
        <p:xfrm>
          <a:off x="623026" y="2166261"/>
          <a:ext cx="6557619" cy="4391880"/>
        </p:xfrm>
        <a:graphic>
          <a:graphicData uri="http://schemas.openxmlformats.org/drawingml/2006/table">
            <a:tbl>
              <a:tblPr/>
              <a:tblGrid>
                <a:gridCol w="1054780"/>
                <a:gridCol w="948010"/>
                <a:gridCol w="2205329"/>
                <a:gridCol w="2349500"/>
              </a:tblGrid>
              <a:tr h="597242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Correlation </a:t>
                      </a:r>
                      <a:endParaRPr lang="en-US" sz="17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700" dirty="0" smtClean="0">
                          <a:effectLst/>
                        </a:rPr>
                        <a:t>Coefficient</a:t>
                      </a:r>
                      <a:endParaRPr lang="en-US" sz="1700" dirty="0">
                        <a:effectLst/>
                      </a:endParaRP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 err="1">
                          <a:effectLst/>
                        </a:rPr>
                        <a:t>Dancey</a:t>
                      </a:r>
                      <a:r>
                        <a:rPr lang="en-US" sz="1700" dirty="0">
                          <a:effectLst/>
                        </a:rPr>
                        <a:t> &amp; </a:t>
                      </a:r>
                      <a:r>
                        <a:rPr lang="en-US" sz="1700" dirty="0" err="1" smtClean="0">
                          <a:effectLst/>
                        </a:rPr>
                        <a:t>Reidy</a:t>
                      </a:r>
                      <a:endParaRPr lang="en-US" sz="17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700" dirty="0" smtClean="0">
                          <a:effectLst/>
                        </a:rPr>
                        <a:t> </a:t>
                      </a:r>
                      <a:r>
                        <a:rPr lang="en-US" sz="1700" dirty="0">
                          <a:effectLst/>
                        </a:rPr>
                        <a:t>(Psychology)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Quinnipiac University </a:t>
                      </a:r>
                      <a:endParaRPr lang="en-US" sz="1700" dirty="0" smtClean="0">
                        <a:effectLst/>
                      </a:endParaRPr>
                    </a:p>
                    <a:p>
                      <a:pPr algn="ctr" fontAlgn="t"/>
                      <a:r>
                        <a:rPr lang="en-US" sz="1700" dirty="0" smtClean="0">
                          <a:effectLst/>
                        </a:rPr>
                        <a:t>(</a:t>
                      </a:r>
                      <a:r>
                        <a:rPr lang="en-US" sz="1700" dirty="0">
                          <a:effectLst/>
                        </a:rPr>
                        <a:t>Politics)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+1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1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Perfect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Perfect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+0.9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0.9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Very 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>
                          <a:effectLst/>
                        </a:rPr>
                        <a:t>+0.8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0.8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Very 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>
                          <a:effectLst/>
                        </a:rPr>
                        <a:t>+0.7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0.7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Very 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+0.6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0.6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Moderate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+0.5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>
                          <a:effectLst/>
                        </a:rPr>
                        <a:t>−</a:t>
                      </a:r>
                      <a:r>
                        <a:rPr lang="en-US" altLang="ko-KR" sz="1700">
                          <a:effectLst/>
                        </a:rPr>
                        <a:t>0.5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Moderate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+0.4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>
                          <a:effectLst/>
                        </a:rPr>
                        <a:t>−</a:t>
                      </a:r>
                      <a:r>
                        <a:rPr lang="en-US" altLang="ko-KR" sz="1700">
                          <a:effectLst/>
                        </a:rPr>
                        <a:t>0.4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Moderate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Strong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+0.3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dirty="0">
                          <a:effectLst/>
                        </a:rPr>
                        <a:t>−</a:t>
                      </a:r>
                      <a:r>
                        <a:rPr lang="en-US" altLang="ko-KR" sz="1700" dirty="0">
                          <a:effectLst/>
                        </a:rPr>
                        <a:t>0.3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Weak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Moderate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+0.2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>
                          <a:effectLst/>
                        </a:rPr>
                        <a:t>−</a:t>
                      </a:r>
                      <a:r>
                        <a:rPr lang="en-US" altLang="ko-KR" sz="1700">
                          <a:effectLst/>
                        </a:rPr>
                        <a:t>0.2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Weak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Weak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+0.1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>
                          <a:effectLst/>
                        </a:rPr>
                        <a:t>−</a:t>
                      </a:r>
                      <a:r>
                        <a:rPr lang="en-US" altLang="ko-KR" sz="1700">
                          <a:effectLst/>
                        </a:rPr>
                        <a:t>0.1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Weak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Negligible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12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 dirty="0">
                          <a:effectLst/>
                        </a:rPr>
                        <a:t>0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700">
                          <a:effectLst/>
                        </a:rPr>
                        <a:t>0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Zero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None</a:t>
                      </a:r>
                    </a:p>
                  </a:txBody>
                  <a:tcPr marL="85320" marR="85320" marT="42660" marB="426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1742B-E89D-4B6E-91F9-B9B270AB9510}"/>
              </a:ext>
            </a:extLst>
          </p:cNvPr>
          <p:cNvSpPr txBox="1"/>
          <p:nvPr/>
        </p:nvSpPr>
        <p:spPr>
          <a:xfrm>
            <a:off x="7356718" y="3280754"/>
            <a:ext cx="4913027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Correlation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 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0.6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보다 높은 문항들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중에서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b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다른 변수들과 더 관련이 많은 변수 삭제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pt-BR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'Q5A3</a:t>
            </a:r>
            <a:r>
              <a:rPr lang="pt-BR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','Q6A4','Q7','Q30A4','Q36'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239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3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Correlation Plot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통한 변수제거</a:t>
            </a:r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73039"/>
              </p:ext>
            </p:extLst>
          </p:nvPr>
        </p:nvGraphicFramePr>
        <p:xfrm>
          <a:off x="838200" y="2853214"/>
          <a:ext cx="4965700" cy="2194560"/>
        </p:xfrm>
        <a:graphic>
          <a:graphicData uri="http://schemas.openxmlformats.org/drawingml/2006/table">
            <a:tbl>
              <a:tblPr/>
              <a:tblGrid>
                <a:gridCol w="2482850"/>
                <a:gridCol w="2482850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Phi and Cramer's V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Interpretation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dirty="0">
                          <a:effectLst/>
                        </a:rPr>
                        <a:t>&gt;0.25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Very strong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dirty="0">
                          <a:effectLst/>
                        </a:rPr>
                        <a:t>&gt;0.15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Strong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dirty="0">
                          <a:effectLst/>
                        </a:rPr>
                        <a:t>&gt;0.10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Moderate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dirty="0">
                          <a:effectLst/>
                        </a:rPr>
                        <a:t>&gt;0.05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Weak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>
                          <a:effectLst/>
                        </a:rPr>
                        <a:t>&gt;0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No or very weak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8382" y="1686898"/>
            <a:ext cx="3767250" cy="120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4723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724128"/>
                </a:solidFill>
                <a:effectLst/>
                <a:cs typeface="Arial" panose="020B0604020202020204" pitchFamily="34" charset="0"/>
              </a:rPr>
              <a:t>Table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Phi and Cramer's V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701" y="5499137"/>
            <a:ext cx="753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https://www.ncbi.nlm.nih.gov/pmc/articles/PMC6107969/</a:t>
            </a:r>
            <a:endParaRPr lang="ko-KR" altLang="en-US" dirty="0"/>
          </a:p>
        </p:txBody>
      </p:sp>
      <p:sp>
        <p:nvSpPr>
          <p:cNvPr id="18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1742B-E89D-4B6E-91F9-B9B270AB9510}"/>
              </a:ext>
            </a:extLst>
          </p:cNvPr>
          <p:cNvSpPr txBox="1"/>
          <p:nvPr/>
        </p:nvSpPr>
        <p:spPr>
          <a:xfrm>
            <a:off x="6500191" y="2939532"/>
            <a:ext cx="474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Correlation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 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0.15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보다 높은 문항들 중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b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다른 변수들과 더 관련이 많은 변수를 삭제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pt-BR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'REL', ‘Q3A1', 'Q14A2', 'Q19A1', 'Q19A2', 'Q21B1', 'Q21B2', 'Q24', 'Q25A2', 'Q31A2', 'Q38', 'Q42', 'DE5', 'DE7</a:t>
            </a:r>
            <a:r>
              <a:rPr lang="pt-BR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'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169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변수 정리 </a:t>
            </a:r>
            <a:r>
              <a:rPr kumimoji="1" lang="en-US" altLang="ko-KR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+ dummy</a:t>
            </a:r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화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54197" y="1654513"/>
            <a:ext cx="10454989" cy="1784769"/>
            <a:chOff x="1054197" y="1654513"/>
            <a:chExt cx="10454989" cy="17847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8116"/>
            <a:stretch/>
          </p:blipFill>
          <p:spPr>
            <a:xfrm>
              <a:off x="1054197" y="2153920"/>
              <a:ext cx="7191375" cy="1076492"/>
            </a:xfrm>
            <a:prstGeom prst="rect">
              <a:avLst/>
            </a:prstGeom>
            <a:ln w="69850">
              <a:solidFill>
                <a:schemeClr val="tx1">
                  <a:lumMod val="40000"/>
                  <a:lumOff val="6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444377" y="1961954"/>
              <a:ext cx="306480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+ </a:t>
              </a:r>
              <a:r>
                <a:rPr lang="ko-KR" altLang="en-US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문제 내에서 </a:t>
              </a:r>
              <a:endPara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	</a:t>
              </a:r>
              <a:r>
                <a:rPr lang="ko-KR" altLang="en-US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문항도 줄였음</a:t>
              </a:r>
              <a:endPara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  <a:p>
              <a:pPr algn="ctr"/>
              <a:endParaRPr lang="en-US" altLang="ko-KR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  <a:p>
              <a:pPr algn="ctr"/>
              <a:endParaRPr lang="ko-KR" altLang="en-US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pic>
          <p:nvPicPr>
            <p:cNvPr id="19" name="Picture 2" descr="https://mblogthumb-phinf.pstatic.net/20150415_272/hakdiary_1429079218046rFGh7_JPEG/%25EA%25B8%25B0%25EC%2581%25A8_%25EC%25A7%25A4%25EB%25B0%25A9_(23).jpg?type=w8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502" y="1654513"/>
              <a:ext cx="2971500" cy="167146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54197" y="3586022"/>
            <a:ext cx="10454989" cy="1609770"/>
            <a:chOff x="1054197" y="3522924"/>
            <a:chExt cx="10454989" cy="160977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/>
            <a:srcRect l="5415"/>
            <a:stretch/>
          </p:blipFill>
          <p:spPr>
            <a:xfrm>
              <a:off x="1054197" y="3982535"/>
              <a:ext cx="9428805" cy="973499"/>
            </a:xfrm>
            <a:prstGeom prst="rect">
              <a:avLst/>
            </a:prstGeom>
            <a:ln w="63500">
              <a:solidFill>
                <a:schemeClr val="accent1"/>
              </a:solidFill>
            </a:ln>
          </p:spPr>
        </p:pic>
        <p:pic>
          <p:nvPicPr>
            <p:cNvPr id="25" name="Picture 2" descr="https://mblogthumb-phinf.pstatic.net/20160625_33/iksdream_1466861593447A7Ve6_PNG/1-1_(2).png?type=w80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5654" y="3522924"/>
              <a:ext cx="2863532" cy="16097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9071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b="10241"/>
          <a:stretch/>
        </p:blipFill>
        <p:spPr>
          <a:xfrm>
            <a:off x="0" y="-33051"/>
            <a:ext cx="12192000" cy="69406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2D070D4-650D-47A4-A65A-6DDFD7C50F98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7A9B6F14-90A2-4211-8B8E-8A52F2294BED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2CF52AD-F384-4E3A-9712-DC70F20E5B72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9B4D005-349F-4628-A404-2FBD848E99AC}"/>
                </a:ext>
              </a:extLst>
            </p:cNvPr>
            <p:cNvSpPr txBox="1"/>
            <p:nvPr/>
          </p:nvSpPr>
          <p:spPr>
            <a:xfrm>
              <a:off x="307946" y="3308589"/>
              <a:ext cx="2642070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Modelling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554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+mj-lt"/>
                <a:ea typeface="나눔바른고딕" panose="020B0603020101020101" pitchFamily="50" charset="-127"/>
              </a:rPr>
              <a:t>Modelling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하기 어려웠던 부분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직사각형 5"/>
          <p:cNvSpPr/>
          <p:nvPr/>
        </p:nvSpPr>
        <p:spPr>
          <a:xfrm>
            <a:off x="1320800" y="2521939"/>
            <a:ext cx="8757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Dummy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화 되어서 </a:t>
            </a:r>
            <a:r>
              <a:rPr lang="en-US" altLang="ko-KR" sz="2400" dirty="0">
                <a:solidFill>
                  <a:srgbClr val="0070C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x</a:t>
            </a:r>
            <a:r>
              <a:rPr lang="ko-KR" altLang="en-US" sz="2400" dirty="0">
                <a:solidFill>
                  <a:srgbClr val="0070C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변수 너무 </a:t>
            </a:r>
            <a:r>
              <a:rPr lang="ko-KR" altLang="en-US" sz="2400" dirty="0" smtClean="0">
                <a:solidFill>
                  <a:srgbClr val="0070C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많음</a:t>
            </a:r>
            <a:endParaRPr lang="en-US" altLang="ko-KR" sz="2400" dirty="0" smtClean="0">
              <a:solidFill>
                <a:srgbClr val="0070C0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70C0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2. </a:t>
            </a:r>
            <a:r>
              <a:rPr lang="en-US" altLang="ko-KR" sz="2400" dirty="0" smtClean="0">
                <a:solidFill>
                  <a:srgbClr val="0070C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Nominal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데이터에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대해 </a:t>
            </a:r>
            <a:r>
              <a:rPr lang="ko-KR" altLang="en-US" sz="2400" dirty="0">
                <a:solidFill>
                  <a:srgbClr val="0070C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어떤 모델링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을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써야 할지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…?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1026" name="Picture 2" descr="소년, 어린이, 슬픈, 혼자, 앉다, 혼자 있고 싶어, 울다, 숨기기 얼굴, 머리에 손 지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52" y="3823969"/>
            <a:ext cx="4585335" cy="30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368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Model </a:t>
            </a:r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선택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005268" y="1678841"/>
            <a:ext cx="5833006" cy="4571905"/>
            <a:chOff x="3005268" y="1678841"/>
            <a:chExt cx="5833006" cy="457190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368" y="1678841"/>
              <a:ext cx="2419307" cy="2419307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3005268" y="3883497"/>
              <a:ext cx="5833006" cy="2367249"/>
              <a:chOff x="3005268" y="3883497"/>
              <a:chExt cx="5833006" cy="2367249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9408E6A4-7C13-479C-8FDB-2F6FE0BA1BD1}"/>
                  </a:ext>
                </a:extLst>
              </p:cNvPr>
              <p:cNvCxnSpPr/>
              <p:nvPr/>
            </p:nvCxnSpPr>
            <p:spPr>
              <a:xfrm>
                <a:off x="5997340" y="3883497"/>
                <a:ext cx="1288010" cy="774495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9408E6A4-7C13-479C-8FDB-2F6FE0BA1BD1}"/>
                  </a:ext>
                </a:extLst>
              </p:cNvPr>
              <p:cNvCxnSpPr/>
              <p:nvPr/>
            </p:nvCxnSpPr>
            <p:spPr>
              <a:xfrm flipH="1">
                <a:off x="4242693" y="3883498"/>
                <a:ext cx="1288010" cy="774495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081883CE-6261-4CCF-BC1B-7C6A1151D351}"/>
                  </a:ext>
                </a:extLst>
              </p:cNvPr>
              <p:cNvSpPr/>
              <p:nvPr/>
            </p:nvSpPr>
            <p:spPr>
              <a:xfrm>
                <a:off x="6858274" y="4270746"/>
                <a:ext cx="1980000" cy="1980000"/>
              </a:xfrm>
              <a:prstGeom prst="ellipse">
                <a:avLst/>
              </a:prstGeom>
              <a:solidFill>
                <a:srgbClr val="2F6D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9EFE9A82-A801-4CE9-B567-AC616CAAFDFB}"/>
                  </a:ext>
                </a:extLst>
              </p:cNvPr>
              <p:cNvSpPr/>
              <p:nvPr/>
            </p:nvSpPr>
            <p:spPr>
              <a:xfrm>
                <a:off x="3005268" y="4270746"/>
                <a:ext cx="1980000" cy="1980000"/>
              </a:xfrm>
              <a:prstGeom prst="ellipse">
                <a:avLst/>
              </a:prstGeom>
              <a:solidFill>
                <a:srgbClr val="2F6D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C209C8BB-8B7A-4C92-AAF4-30026E699CD9}"/>
                  </a:ext>
                </a:extLst>
              </p:cNvPr>
              <p:cNvSpPr txBox="1"/>
              <p:nvPr/>
            </p:nvSpPr>
            <p:spPr>
              <a:xfrm>
                <a:off x="3103838" y="4564801"/>
                <a:ext cx="1782860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Stepwise</a:t>
                </a:r>
              </a:p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</a:rPr>
                  <a:t>Linear</a:t>
                </a:r>
              </a:p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</a:rPr>
                  <a:t>Regression</a:t>
                </a:r>
                <a:endParaRPr lang="ko-KR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8681DC19-693E-4D48-9752-88C2843E4743}"/>
                  </a:ext>
                </a:extLst>
              </p:cNvPr>
              <p:cNvSpPr txBox="1"/>
              <p:nvPr/>
            </p:nvSpPr>
            <p:spPr>
              <a:xfrm>
                <a:off x="6973675" y="4783692"/>
                <a:ext cx="17491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Grouped</a:t>
                </a:r>
              </a:p>
              <a:p>
                <a:pPr algn="ctr"/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LASSO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7701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3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+mj-lt"/>
                <a:ea typeface="나눔바른고딕" panose="020B0603020101020101" pitchFamily="50" charset="-127"/>
              </a:rPr>
              <a:t>Stepwise </a:t>
            </a:r>
            <a:r>
              <a:rPr lang="en-US" altLang="ja-JP" sz="3600" b="1" dirty="0">
                <a:latin typeface="+mj-lt"/>
                <a:ea typeface="나눔바른고딕" panose="020B0603020101020101" pitchFamily="50" charset="-127"/>
              </a:rPr>
              <a:t>L</a:t>
            </a:r>
            <a:r>
              <a:rPr lang="en-US" altLang="ja-JP" sz="3600" b="1" dirty="0" smtClean="0">
                <a:latin typeface="+mj-lt"/>
                <a:ea typeface="나눔바른고딕" panose="020B0603020101020101" pitchFamily="50" charset="-127"/>
              </a:rPr>
              <a:t>inear Regression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7" y="1427807"/>
            <a:ext cx="9586367" cy="2770484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7167613" y="5092597"/>
            <a:ext cx="5024387" cy="1095293"/>
            <a:chOff x="7167613" y="5092597"/>
            <a:chExt cx="5024387" cy="1095293"/>
          </a:xfrm>
        </p:grpSpPr>
        <p:sp>
          <p:nvSpPr>
            <p:cNvPr id="14" name="TextBox 13"/>
            <p:cNvSpPr txBox="1"/>
            <p:nvPr/>
          </p:nvSpPr>
          <p:spPr>
            <a:xfrm>
              <a:off x="7167613" y="5611752"/>
              <a:ext cx="5024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X</a:t>
              </a:r>
              <a:r>
                <a:rPr lang="ko-KR" altLang="en-US" sz="2400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변수가 너무 많다</a:t>
              </a:r>
              <a:r>
                <a:rPr lang="en-US" altLang="ko-KR" sz="2400" dirty="0" smtClean="0">
                  <a:latin typeface="a파도소리" panose="02020600000000000000" pitchFamily="18" charset="-127"/>
                  <a:ea typeface="a파도소리" panose="02020600000000000000" pitchFamily="18" charset="-127"/>
                </a:rPr>
                <a:t>!</a:t>
              </a:r>
              <a:endParaRPr lang="ko-KR" altLang="en-US" sz="2400" dirty="0">
                <a:latin typeface="a파도소리" panose="02020600000000000000" pitchFamily="18" charset="-127"/>
                <a:ea typeface="a파도소리" panose="02020600000000000000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48" b="100000" l="9943" r="100000">
                          <a14:foregroundMark x1="47727" y1="37121" x2="49148" y2="47348"/>
                          <a14:backgroundMark x1="27841" y1="29924" x2="30966" y2="2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9336" y="5092597"/>
              <a:ext cx="1460391" cy="1095293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-1" r="838" b="53509"/>
          <a:stretch/>
        </p:blipFill>
        <p:spPr>
          <a:xfrm>
            <a:off x="1019537" y="4499191"/>
            <a:ext cx="4879424" cy="1766157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125" y="4556809"/>
            <a:ext cx="4521461" cy="514326"/>
          </a:xfrm>
          <a:prstGeom prst="rect">
            <a:avLst/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78472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+mj-lt"/>
                <a:ea typeface="나눔바른고딕" panose="020B0603020101020101" pitchFamily="50" charset="-127"/>
              </a:rPr>
              <a:t>Grouped LASSO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67" y="1737697"/>
            <a:ext cx="5621208" cy="3379351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535" y="1712195"/>
            <a:ext cx="4358508" cy="3411748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755159" y="5351603"/>
            <a:ext cx="7523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2400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LASSO</a:t>
            </a:r>
            <a:r>
              <a:rPr lang="ko-KR" altLang="en-US" sz="24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를 보완하기 위해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Grouped LASSO</a:t>
            </a:r>
            <a:r>
              <a:rPr lang="en-US" altLang="ko-KR" sz="24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  <a:r>
              <a:rPr lang="ko-KR" altLang="en-US" sz="24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사용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973737" y="5923446"/>
            <a:ext cx="3235990" cy="40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R</a:t>
            </a:r>
            <a:r>
              <a:rPr lang="ko-KR" altLang="en-US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에서 </a:t>
            </a:r>
            <a:r>
              <a:rPr lang="en-US" altLang="ko-KR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en-US" altLang="ko-KR" sz="20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grpreg</a:t>
            </a:r>
            <a:r>
              <a:rPr lang="en-US" altLang="ko-KR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’ </a:t>
            </a:r>
            <a:r>
              <a:rPr lang="ko-KR" altLang="en-US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패키지 사용</a:t>
            </a:r>
            <a:endParaRPr lang="ko-KR" alt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216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/>
          <a:stretch/>
        </p:blipFill>
        <p:spPr>
          <a:xfrm>
            <a:off x="0" y="0"/>
            <a:ext cx="12192000" cy="7229283"/>
          </a:xfrm>
          <a:prstGeom prst="rect">
            <a:avLst/>
          </a:prstGeom>
        </p:spPr>
      </p:pic>
      <p:sp>
        <p:nvSpPr>
          <p:cNvPr id="7" name="正方形/長方形 4"/>
          <p:cNvSpPr/>
          <p:nvPr/>
        </p:nvSpPr>
        <p:spPr>
          <a:xfrm>
            <a:off x="0" y="-90665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六角形 2"/>
          <p:cNvSpPr/>
          <p:nvPr/>
        </p:nvSpPr>
        <p:spPr>
          <a:xfrm rot="5400000">
            <a:off x="3308448" y="1025938"/>
            <a:ext cx="5575103" cy="4806124"/>
          </a:xfrm>
          <a:prstGeom prst="hexagon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9B0EC6-4E7B-487C-BFA7-93BA67B82501}"/>
              </a:ext>
            </a:extLst>
          </p:cNvPr>
          <p:cNvSpPr txBox="1"/>
          <p:nvPr/>
        </p:nvSpPr>
        <p:spPr>
          <a:xfrm>
            <a:off x="4096414" y="2738171"/>
            <a:ext cx="399917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먼저</a:t>
            </a:r>
            <a:r>
              <a:rPr lang="en-US" altLang="ko-KR" sz="36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, </a:t>
            </a: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지난 발표 </a:t>
            </a:r>
            <a:r>
              <a:rPr lang="en-US" altLang="ko-KR" sz="3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review</a:t>
            </a:r>
            <a:endParaRPr lang="ko-KR" altLang="en-US" sz="3600" dirty="0">
              <a:solidFill>
                <a:schemeClr val="accent3">
                  <a:lumMod val="20000"/>
                  <a:lumOff val="8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5367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5400000">
            <a:off x="3198146" y="4819438"/>
            <a:ext cx="6120000" cy="4286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tailEnd type="arrow" w="sm" len="sm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Group Lasso </a:t>
            </a:r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전처리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="" xmlns:a16="http://schemas.microsoft.com/office/drawing/2014/main" id="{449EB0EB-F277-4F35-86DA-3E5D1916569C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46" name="그룹 45"/>
          <p:cNvGrpSpPr/>
          <p:nvPr/>
        </p:nvGrpSpPr>
        <p:grpSpPr>
          <a:xfrm>
            <a:off x="527570" y="1935842"/>
            <a:ext cx="5770757" cy="403573"/>
            <a:chOff x="1319209" y="2057333"/>
            <a:chExt cx="5770757" cy="403573"/>
          </a:xfrm>
        </p:grpSpPr>
        <p:sp>
          <p:nvSpPr>
            <p:cNvPr id="47" name="직선 연결선 46"/>
            <p:cNvSpPr/>
            <p:nvPr/>
          </p:nvSpPr>
          <p:spPr>
            <a:xfrm rot="5400000">
              <a:off x="4225362" y="-420374"/>
              <a:ext cx="18453" cy="5590932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타원 47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49" name="그룹 48"/>
            <p:cNvGrpSpPr/>
            <p:nvPr/>
          </p:nvGrpSpPr>
          <p:grpSpPr>
            <a:xfrm>
              <a:off x="1319209" y="2057333"/>
              <a:ext cx="403573" cy="403573"/>
              <a:chOff x="8942214" y="2392020"/>
              <a:chExt cx="403573" cy="403573"/>
            </a:xfrm>
          </p:grpSpPr>
          <p:sp>
            <p:nvSpPr>
              <p:cNvPr id="50" name="눈물 방울 49"/>
              <p:cNvSpPr/>
              <p:nvPr/>
            </p:nvSpPr>
            <p:spPr>
              <a:xfrm rot="8100000">
                <a:off x="8942214" y="2392020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도넛 50"/>
              <p:cNvSpPr/>
              <p:nvPr/>
            </p:nvSpPr>
            <p:spPr>
              <a:xfrm>
                <a:off x="8987047" y="2436853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52" name="그룹 51"/>
          <p:cNvGrpSpPr/>
          <p:nvPr/>
        </p:nvGrpSpPr>
        <p:grpSpPr>
          <a:xfrm flipH="1">
            <a:off x="6238416" y="3113890"/>
            <a:ext cx="5534953" cy="403573"/>
            <a:chOff x="1555013" y="2079448"/>
            <a:chExt cx="5534953" cy="403573"/>
          </a:xfrm>
        </p:grpSpPr>
        <p:sp>
          <p:nvSpPr>
            <p:cNvPr id="53" name="직선 연결선 52"/>
            <p:cNvSpPr/>
            <p:nvPr/>
          </p:nvSpPr>
          <p:spPr>
            <a:xfrm rot="5400000" flipH="1">
              <a:off x="4466920" y="-197267"/>
              <a:ext cx="22664" cy="5103603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타원 53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55" name="그룹 54"/>
            <p:cNvGrpSpPr/>
            <p:nvPr/>
          </p:nvGrpSpPr>
          <p:grpSpPr>
            <a:xfrm>
              <a:off x="1555013" y="2079448"/>
              <a:ext cx="403573" cy="403573"/>
              <a:chOff x="9178018" y="2414135"/>
              <a:chExt cx="403573" cy="403573"/>
            </a:xfrm>
          </p:grpSpPr>
          <p:sp>
            <p:nvSpPr>
              <p:cNvPr id="56" name="눈물 방울 55"/>
              <p:cNvSpPr/>
              <p:nvPr/>
            </p:nvSpPr>
            <p:spPr>
              <a:xfrm rot="8100000">
                <a:off x="9178018" y="2414135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도넛 56"/>
              <p:cNvSpPr/>
              <p:nvPr/>
            </p:nvSpPr>
            <p:spPr>
              <a:xfrm>
                <a:off x="9222852" y="2458970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58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0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2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직사각형 29"/>
          <p:cNvSpPr/>
          <p:nvPr/>
        </p:nvSpPr>
        <p:spPr>
          <a:xfrm>
            <a:off x="914749" y="1809780"/>
            <a:ext cx="493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1.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패키지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로딩, dummy 처리화한 파일 열기.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721826" y="5244785"/>
            <a:ext cx="5336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i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nternally studentized residual 기준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outlier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제거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happy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데이터에서는 31848개 record중에 372개가 outlier로 처리됨. outlier들은 제거했다.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73689" y="2974440"/>
            <a:ext cx="513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2. 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Target Outlier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제거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77015" y="2618202"/>
            <a:ext cx="5111103" cy="2210776"/>
            <a:chOff x="677015" y="2618202"/>
            <a:chExt cx="5111103" cy="221077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015" y="2618202"/>
              <a:ext cx="5111103" cy="2210776"/>
            </a:xfrm>
            <a:prstGeom prst="rect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r="45904"/>
            <a:stretch/>
          </p:blipFill>
          <p:spPr>
            <a:xfrm>
              <a:off x="742284" y="3764345"/>
              <a:ext cx="4980564" cy="95726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17842"/>
          <a:stretch/>
        </p:blipFill>
        <p:spPr>
          <a:xfrm>
            <a:off x="6781705" y="3961638"/>
            <a:ext cx="5038715" cy="1118311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90536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3470478" y="2575688"/>
            <a:ext cx="5580000" cy="4286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tailEnd type="arrow" w="sm" len="sm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" name="그룹 21"/>
          <p:cNvGrpSpPr/>
          <p:nvPr/>
        </p:nvGrpSpPr>
        <p:grpSpPr>
          <a:xfrm>
            <a:off x="527570" y="598579"/>
            <a:ext cx="5770757" cy="403573"/>
            <a:chOff x="1319209" y="2057333"/>
            <a:chExt cx="5770757" cy="403573"/>
          </a:xfrm>
        </p:grpSpPr>
        <p:sp>
          <p:nvSpPr>
            <p:cNvPr id="23" name="직선 연결선 22"/>
            <p:cNvSpPr/>
            <p:nvPr/>
          </p:nvSpPr>
          <p:spPr>
            <a:xfrm rot="5400000">
              <a:off x="4225362" y="-420374"/>
              <a:ext cx="18453" cy="5590932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타원 23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25" name="그룹 24"/>
            <p:cNvGrpSpPr/>
            <p:nvPr/>
          </p:nvGrpSpPr>
          <p:grpSpPr>
            <a:xfrm>
              <a:off x="1319209" y="2057333"/>
              <a:ext cx="403573" cy="403573"/>
              <a:chOff x="8942214" y="2392020"/>
              <a:chExt cx="403573" cy="403573"/>
            </a:xfrm>
          </p:grpSpPr>
          <p:sp>
            <p:nvSpPr>
              <p:cNvPr id="26" name="눈물 방울 25"/>
              <p:cNvSpPr/>
              <p:nvPr/>
            </p:nvSpPr>
            <p:spPr>
              <a:xfrm rot="8100000">
                <a:off x="8942214" y="2392020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도넛 26"/>
              <p:cNvSpPr/>
              <p:nvPr/>
            </p:nvSpPr>
            <p:spPr>
              <a:xfrm>
                <a:off x="8987047" y="2436853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8" name="그룹 27"/>
          <p:cNvGrpSpPr/>
          <p:nvPr/>
        </p:nvGrpSpPr>
        <p:grpSpPr>
          <a:xfrm flipH="1">
            <a:off x="6246961" y="2305383"/>
            <a:ext cx="5534953" cy="403573"/>
            <a:chOff x="1555013" y="2079448"/>
            <a:chExt cx="5534953" cy="403573"/>
          </a:xfrm>
        </p:grpSpPr>
        <p:sp>
          <p:nvSpPr>
            <p:cNvPr id="29" name="직선 연결선 28"/>
            <p:cNvSpPr/>
            <p:nvPr/>
          </p:nvSpPr>
          <p:spPr>
            <a:xfrm rot="5400000" flipH="1">
              <a:off x="4466920" y="-197267"/>
              <a:ext cx="22664" cy="5103603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타원 29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31" name="그룹 30"/>
            <p:cNvGrpSpPr/>
            <p:nvPr/>
          </p:nvGrpSpPr>
          <p:grpSpPr>
            <a:xfrm>
              <a:off x="1555013" y="2079448"/>
              <a:ext cx="403573" cy="403573"/>
              <a:chOff x="9178018" y="2414135"/>
              <a:chExt cx="403573" cy="403573"/>
            </a:xfrm>
          </p:grpSpPr>
          <p:sp>
            <p:nvSpPr>
              <p:cNvPr id="32" name="눈물 방울 31"/>
              <p:cNvSpPr/>
              <p:nvPr/>
            </p:nvSpPr>
            <p:spPr>
              <a:xfrm rot="8100000">
                <a:off x="9178018" y="2414135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도넛 32"/>
              <p:cNvSpPr/>
              <p:nvPr/>
            </p:nvSpPr>
            <p:spPr>
              <a:xfrm>
                <a:off x="9222852" y="2458970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17" name="직사각형 16"/>
          <p:cNvSpPr/>
          <p:nvPr/>
        </p:nvSpPr>
        <p:spPr>
          <a:xfrm>
            <a:off x="443987" y="4871673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제곱변환으로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right skewed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개선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. 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8" y="1275247"/>
            <a:ext cx="2749097" cy="1864630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9" y="1576838"/>
            <a:ext cx="2992801" cy="2029927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1" y="2621160"/>
            <a:ext cx="3009508" cy="2041259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971784" y="514996"/>
            <a:ext cx="3074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3. Target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에 대한 </a:t>
            </a:r>
            <a:r>
              <a:rPr lang="ko-KR" altLang="en-US" dirty="0" err="1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정규성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판단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877" y="2939139"/>
            <a:ext cx="4797330" cy="69779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613444" y="2143669"/>
            <a:ext cx="4797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4.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나중에 쓸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Q4B^2 정보 저장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+ scaling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하기 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0" y="5697000"/>
            <a:ext cx="12904019" cy="1175856"/>
            <a:chOff x="0" y="5697000"/>
            <a:chExt cx="12904019" cy="1175856"/>
          </a:xfrm>
        </p:grpSpPr>
        <p:pic>
          <p:nvPicPr>
            <p:cNvPr id="37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0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3216104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6456952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9657365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/>
          <a:srcRect r="692" b="24464"/>
          <a:stretch/>
        </p:blipFill>
        <p:spPr>
          <a:xfrm>
            <a:off x="6744876" y="3921114"/>
            <a:ext cx="4820637" cy="176983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6903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5400000">
            <a:off x="3198146" y="4819438"/>
            <a:ext cx="6120000" cy="4286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tailEnd type="arrow" w="sm" len="sm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Grouped Lasso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xmlns="" id="{449EB0EB-F277-4F35-86DA-3E5D1916569C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46" name="그룹 45"/>
          <p:cNvGrpSpPr/>
          <p:nvPr/>
        </p:nvGrpSpPr>
        <p:grpSpPr>
          <a:xfrm>
            <a:off x="527570" y="1935842"/>
            <a:ext cx="5770757" cy="403573"/>
            <a:chOff x="1319209" y="2057333"/>
            <a:chExt cx="5770757" cy="403573"/>
          </a:xfrm>
        </p:grpSpPr>
        <p:sp>
          <p:nvSpPr>
            <p:cNvPr id="47" name="직선 연결선 46"/>
            <p:cNvSpPr/>
            <p:nvPr/>
          </p:nvSpPr>
          <p:spPr>
            <a:xfrm rot="5400000">
              <a:off x="4225362" y="-420374"/>
              <a:ext cx="18453" cy="5590932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타원 47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49" name="그룹 48"/>
            <p:cNvGrpSpPr/>
            <p:nvPr/>
          </p:nvGrpSpPr>
          <p:grpSpPr>
            <a:xfrm>
              <a:off x="1319209" y="2057333"/>
              <a:ext cx="403573" cy="403573"/>
              <a:chOff x="8942214" y="2392020"/>
              <a:chExt cx="403573" cy="403573"/>
            </a:xfrm>
          </p:grpSpPr>
          <p:sp>
            <p:nvSpPr>
              <p:cNvPr id="50" name="눈물 방울 49"/>
              <p:cNvSpPr/>
              <p:nvPr/>
            </p:nvSpPr>
            <p:spPr>
              <a:xfrm rot="8100000">
                <a:off x="8942214" y="2392020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도넛 50"/>
              <p:cNvSpPr/>
              <p:nvPr/>
            </p:nvSpPr>
            <p:spPr>
              <a:xfrm>
                <a:off x="8987047" y="2436853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52" name="그룹 51"/>
          <p:cNvGrpSpPr/>
          <p:nvPr/>
        </p:nvGrpSpPr>
        <p:grpSpPr>
          <a:xfrm flipH="1">
            <a:off x="6173181" y="2705039"/>
            <a:ext cx="5534953" cy="403573"/>
            <a:chOff x="1555013" y="2079448"/>
            <a:chExt cx="5534953" cy="403573"/>
          </a:xfrm>
        </p:grpSpPr>
        <p:sp>
          <p:nvSpPr>
            <p:cNvPr id="53" name="직선 연결선 52"/>
            <p:cNvSpPr/>
            <p:nvPr/>
          </p:nvSpPr>
          <p:spPr>
            <a:xfrm rot="5400000" flipH="1">
              <a:off x="4466920" y="-197267"/>
              <a:ext cx="22664" cy="5103603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타원 53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55" name="그룹 54"/>
            <p:cNvGrpSpPr/>
            <p:nvPr/>
          </p:nvGrpSpPr>
          <p:grpSpPr>
            <a:xfrm>
              <a:off x="1555013" y="2079448"/>
              <a:ext cx="403573" cy="403573"/>
              <a:chOff x="9178018" y="2414135"/>
              <a:chExt cx="403573" cy="403573"/>
            </a:xfrm>
          </p:grpSpPr>
          <p:sp>
            <p:nvSpPr>
              <p:cNvPr id="56" name="눈물 방울 55"/>
              <p:cNvSpPr/>
              <p:nvPr/>
            </p:nvSpPr>
            <p:spPr>
              <a:xfrm rot="8100000">
                <a:off x="9178018" y="2414135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도넛 56"/>
              <p:cNvSpPr/>
              <p:nvPr/>
            </p:nvSpPr>
            <p:spPr>
              <a:xfrm>
                <a:off x="9222852" y="2458970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58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0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2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직사각형 29"/>
          <p:cNvSpPr/>
          <p:nvPr/>
        </p:nvSpPr>
        <p:spPr>
          <a:xfrm>
            <a:off x="914749" y="1809780"/>
            <a:ext cx="493871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1. </a:t>
            </a:r>
            <a:r>
              <a:rPr lang="en-US" altLang="ko-KR" sz="1900" dirty="0" err="1">
                <a:latin typeface="a엄마의편지M" panose="02020600000000000000" pitchFamily="18" charset="-127"/>
                <a:ea typeface="a엄마의편지M" panose="02020600000000000000" pitchFamily="18" charset="-127"/>
              </a:rPr>
              <a:t>Happy.list</a:t>
            </a:r>
            <a:r>
              <a:rPr lang="en-US" altLang="ko-KR" sz="19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sz="1900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만들기</a:t>
            </a:r>
            <a:endParaRPr lang="en-US" altLang="ko-KR" sz="1900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5891" y="2501668"/>
            <a:ext cx="513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2. Cross validation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사용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G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roup LASSO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에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fitting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6439" y="3617317"/>
            <a:ext cx="518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Group LASSO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특징</a:t>
            </a:r>
            <a:endParaRPr lang="en-US" altLang="ko-KR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: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모델에 </a:t>
            </a:r>
            <a:r>
              <a:rPr lang="ko-KR" altLang="en-US" dirty="0" err="1">
                <a:latin typeface="a엄마의편지M" panose="02020600000000000000" pitchFamily="18" charset="-127"/>
                <a:ea typeface="a엄마의편지M" panose="02020600000000000000" pitchFamily="18" charset="-127"/>
              </a:rPr>
              <a:t>피팅시킬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때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list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저장해놔야 편리함</a:t>
            </a:r>
            <a:endParaRPr lang="en-US" altLang="ko-KR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List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는 세가지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;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X, Y, group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05" y="3192195"/>
            <a:ext cx="3742338" cy="2755055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56" y="2698703"/>
            <a:ext cx="4982549" cy="642909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878608" y="6147987"/>
            <a:ext cx="382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Cross validation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사용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lambda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결정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3066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3470478" y="2575688"/>
            <a:ext cx="5580000" cy="4286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  <a:tailEnd type="arrow" w="sm" len="sm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" name="그룹 21"/>
          <p:cNvGrpSpPr/>
          <p:nvPr/>
        </p:nvGrpSpPr>
        <p:grpSpPr>
          <a:xfrm>
            <a:off x="527570" y="598579"/>
            <a:ext cx="5770757" cy="403573"/>
            <a:chOff x="1319209" y="2057333"/>
            <a:chExt cx="5770757" cy="403573"/>
          </a:xfrm>
        </p:grpSpPr>
        <p:sp>
          <p:nvSpPr>
            <p:cNvPr id="23" name="직선 연결선 22"/>
            <p:cNvSpPr/>
            <p:nvPr/>
          </p:nvSpPr>
          <p:spPr>
            <a:xfrm rot="5400000">
              <a:off x="4225362" y="-420374"/>
              <a:ext cx="18453" cy="5590932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타원 23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25" name="그룹 24"/>
            <p:cNvGrpSpPr/>
            <p:nvPr/>
          </p:nvGrpSpPr>
          <p:grpSpPr>
            <a:xfrm>
              <a:off x="1319209" y="2057333"/>
              <a:ext cx="403573" cy="403573"/>
              <a:chOff x="8942214" y="2392020"/>
              <a:chExt cx="403573" cy="403573"/>
            </a:xfrm>
          </p:grpSpPr>
          <p:sp>
            <p:nvSpPr>
              <p:cNvPr id="26" name="눈물 방울 25"/>
              <p:cNvSpPr/>
              <p:nvPr/>
            </p:nvSpPr>
            <p:spPr>
              <a:xfrm rot="8100000">
                <a:off x="8942214" y="2392020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도넛 26"/>
              <p:cNvSpPr/>
              <p:nvPr/>
            </p:nvSpPr>
            <p:spPr>
              <a:xfrm>
                <a:off x="8987047" y="2436853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8" name="그룹 27"/>
          <p:cNvGrpSpPr/>
          <p:nvPr/>
        </p:nvGrpSpPr>
        <p:grpSpPr>
          <a:xfrm flipH="1">
            <a:off x="6246961" y="2305383"/>
            <a:ext cx="5534953" cy="403573"/>
            <a:chOff x="1555013" y="2079448"/>
            <a:chExt cx="5534953" cy="403573"/>
          </a:xfrm>
        </p:grpSpPr>
        <p:sp>
          <p:nvSpPr>
            <p:cNvPr id="29" name="직선 연결선 28"/>
            <p:cNvSpPr/>
            <p:nvPr/>
          </p:nvSpPr>
          <p:spPr>
            <a:xfrm rot="5400000" flipH="1">
              <a:off x="4466920" y="-197267"/>
              <a:ext cx="22664" cy="5103603"/>
            </a:xfrm>
            <a:prstGeom prst="line">
              <a:avLst/>
            </a:prstGeom>
            <a:noFill/>
            <a:ln w="3175" cap="flat" cmpd="sng" algn="ctr">
              <a:solidFill>
                <a:prstClr val="white">
                  <a:lumMod val="85000"/>
                </a:prstClr>
              </a:solidFill>
              <a:prstDash val="solid"/>
              <a:miter lim="800000"/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타원 29"/>
            <p:cNvSpPr/>
            <p:nvPr/>
          </p:nvSpPr>
          <p:spPr>
            <a:xfrm rot="5400000">
              <a:off x="6987234" y="2343202"/>
              <a:ext cx="102732" cy="102732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31" name="그룹 30"/>
            <p:cNvGrpSpPr/>
            <p:nvPr/>
          </p:nvGrpSpPr>
          <p:grpSpPr>
            <a:xfrm>
              <a:off x="1555013" y="2079448"/>
              <a:ext cx="403573" cy="403573"/>
              <a:chOff x="9178018" y="2414135"/>
              <a:chExt cx="403573" cy="403573"/>
            </a:xfrm>
          </p:grpSpPr>
          <p:sp>
            <p:nvSpPr>
              <p:cNvPr id="32" name="눈물 방울 31"/>
              <p:cNvSpPr/>
              <p:nvPr/>
            </p:nvSpPr>
            <p:spPr>
              <a:xfrm rot="8100000">
                <a:off x="9178018" y="2414135"/>
                <a:ext cx="403573" cy="403573"/>
              </a:xfrm>
              <a:prstGeom prst="teardrop">
                <a:avLst>
                  <a:gd name="adj" fmla="val 11500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도넛 32"/>
              <p:cNvSpPr/>
              <p:nvPr/>
            </p:nvSpPr>
            <p:spPr>
              <a:xfrm>
                <a:off x="9222852" y="2458970"/>
                <a:ext cx="313906" cy="313906"/>
              </a:xfrm>
              <a:prstGeom prst="donut">
                <a:avLst/>
              </a:prstGeom>
              <a:solidFill>
                <a:schemeClr val="lt1">
                  <a:hueOff val="0"/>
                  <a:satOff val="0"/>
                  <a:lumOff val="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3" name="직사각형 2"/>
          <p:cNvSpPr/>
          <p:nvPr/>
        </p:nvSpPr>
        <p:spPr>
          <a:xfrm>
            <a:off x="971784" y="514996"/>
            <a:ext cx="3074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3. Variable 179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개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9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개만 줄임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98465" y="2134352"/>
            <a:ext cx="416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4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.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모델 해석 위해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lambda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값 조정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0" y="5697000"/>
            <a:ext cx="12904019" cy="1175856"/>
            <a:chOff x="0" y="5697000"/>
            <a:chExt cx="12904019" cy="1175856"/>
          </a:xfrm>
        </p:grpSpPr>
        <p:pic>
          <p:nvPicPr>
            <p:cNvPr id="37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0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3216104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6456952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9657365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397" y="2834142"/>
            <a:ext cx="5040000" cy="79888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35649" y="3130146"/>
            <a:ext cx="4969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결정된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lambda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에 따르면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Variable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179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개 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9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개만 줄임 </a:t>
            </a:r>
            <a:endParaRPr lang="en-US" altLang="ko-KR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(</a:t>
            </a:r>
            <a:r>
              <a:rPr lang="ko-KR" altLang="en-US" dirty="0" err="1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스포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)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결과적인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예측모델은 이 </a:t>
            </a:r>
            <a:r>
              <a:rPr lang="ko-KR" altLang="en-US" dirty="0" err="1">
                <a:latin typeface="a엄마의편지M" panose="02020600000000000000" pitchFamily="18" charset="-127"/>
                <a:ea typeface="a엄마의편지M" panose="02020600000000000000" pitchFamily="18" charset="-127"/>
              </a:rPr>
              <a:t>피팅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사용</a:t>
            </a:r>
            <a:endParaRPr lang="en-US" altLang="ko-KR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0999" y="5373834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적은 변수가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뽑히도록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lambda 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조정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  <a:sym typeface="Wingdings" panose="05000000000000000000" pitchFamily="2" charset="2"/>
              </a:rPr>
              <a:t> 16</a:t>
            </a: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  <a:sym typeface="Wingdings" panose="05000000000000000000" pitchFamily="2" charset="2"/>
              </a:rPr>
              <a:t>개 변수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  <a:sym typeface="Wingdings" panose="05000000000000000000" pitchFamily="2" charset="2"/>
              </a:rPr>
              <a:t>남김</a:t>
            </a:r>
            <a:endParaRPr lang="en-US" altLang="ko-KR" dirty="0">
              <a:latin typeface="a엄마의편지M" panose="02020600000000000000" pitchFamily="18" charset="-127"/>
              <a:ea typeface="a엄마의편지M" panose="02020600000000000000" pitchFamily="18" charset="-127"/>
              <a:sym typeface="Wingdings" panose="05000000000000000000" pitchFamily="2" charset="2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49" y="1368821"/>
            <a:ext cx="4891098" cy="1559918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126" y="3897311"/>
            <a:ext cx="5040000" cy="1157951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993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150602" y="2692820"/>
            <a:ext cx="3637280" cy="20453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모델 성능 비교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68585" y="3234937"/>
            <a:ext cx="370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Stepwise </a:t>
            </a:r>
            <a:r>
              <a:rPr lang="en-US" altLang="ko-KR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L</a:t>
            </a:r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inear Regression</a:t>
            </a:r>
            <a:endParaRPr lang="ko-KR" altLang="en-US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10763" y="2692820"/>
            <a:ext cx="3637280" cy="20453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341505" y="3769617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95.19718</a:t>
            </a:r>
            <a:endParaRPr lang="ko-KR" altLang="en-US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35380" y="3234937"/>
            <a:ext cx="2119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Grouped LASSO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982911" y="3769617"/>
            <a:ext cx="132119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75.58077</a:t>
            </a:r>
            <a:endParaRPr lang="ko-KR" altLang="en-US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1" name="1/2 액자 20"/>
          <p:cNvSpPr/>
          <p:nvPr/>
        </p:nvSpPr>
        <p:spPr>
          <a:xfrm rot="2631697" flipH="1">
            <a:off x="4851022" y="2989176"/>
            <a:ext cx="1423484" cy="1425862"/>
          </a:xfrm>
          <a:prstGeom prst="halfFrame">
            <a:avLst>
              <a:gd name="adj1" fmla="val 19164"/>
              <a:gd name="adj2" fmla="val 21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2631697" flipH="1">
            <a:off x="5549491" y="2994414"/>
            <a:ext cx="1423484" cy="1425862"/>
          </a:xfrm>
          <a:prstGeom prst="halfFrame">
            <a:avLst>
              <a:gd name="adj1" fmla="val 19164"/>
              <a:gd name="adj2" fmla="val 21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810690" y="4903488"/>
            <a:ext cx="156925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better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543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88"/>
          <a:stretch/>
        </p:blipFill>
        <p:spPr>
          <a:xfrm>
            <a:off x="0" y="0"/>
            <a:ext cx="12315218" cy="69159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2D070D4-650D-47A4-A65A-6DDFD7C50F98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7A9B6F14-90A2-4211-8B8E-8A52F2294BED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2CF52AD-F384-4E3A-9712-DC70F20E5B72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9B4D005-349F-4628-A404-2FBD848E99AC}"/>
                </a:ext>
              </a:extLst>
            </p:cNvPr>
            <p:cNvSpPr txBox="1"/>
            <p:nvPr/>
          </p:nvSpPr>
          <p:spPr>
            <a:xfrm>
              <a:off x="307946" y="3275538"/>
              <a:ext cx="2106667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Analysis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2851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0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어떤 변수가 영향을 주었나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34" y="2481881"/>
            <a:ext cx="1372466" cy="137246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598026"/>
              </p:ext>
            </p:extLst>
          </p:nvPr>
        </p:nvGraphicFramePr>
        <p:xfrm>
          <a:off x="808382" y="1273299"/>
          <a:ext cx="10492730" cy="5140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007"/>
                <a:gridCol w="8697723"/>
              </a:tblGrid>
              <a:tr h="492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요인</a:t>
                      </a:r>
                      <a:endParaRPr lang="ko-KR" altLang="en-US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lt1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  <a:cs typeface="+mn-cs"/>
                        </a:rPr>
                        <a:t>문항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한수원 한돋움" panose="020B0600000101010101" pitchFamily="50" charset="-127"/>
                        <a:ea typeface="한수원 한돋움" panose="020B0600000101010101" pitchFamily="50" charset="-127"/>
                        <a:cs typeface="+mn-cs"/>
                      </a:endParaRPr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심리적인 요인</a:t>
                      </a:r>
                      <a:endParaRPr lang="en-US" altLang="ko-KR" dirty="0" smtClean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Q34: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서울 시민으로서의 자부심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Q9: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지난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주간 느끼는 스트레스 정도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(1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스트레스 많이 받음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  <a:sym typeface="Wingdings" panose="05000000000000000000" pitchFamily="2" charset="2"/>
                        </a:rPr>
                        <a:t> 5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  <a:sym typeface="Wingdings" panose="05000000000000000000" pitchFamily="2" charset="2"/>
                        </a:rPr>
                        <a:t>스트레스 적게 받음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1493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계층</a:t>
                      </a:r>
                      <a:endParaRPr lang="en-US" altLang="ko-KR" dirty="0" smtClean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Q27: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정치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경제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사회적 지위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(1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상상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  <a:sym typeface="Wingdings" panose="05000000000000000000" pitchFamily="2" charset="2"/>
                        </a:rPr>
                        <a:t>6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  <a:sym typeface="Wingdings" panose="05000000000000000000" pitchFamily="2" charset="2"/>
                        </a:rPr>
                        <a:t>하하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INC: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소득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Q28: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계층 이동 가능성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클수록 이동가능성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up)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Q47C_3: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현재 직업 만족도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Q37: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사회적 경제 인지도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작을수록 잘 안다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문화생활</a:t>
                      </a:r>
                      <a:endParaRPr lang="en-US" altLang="ko-KR" dirty="0" smtClean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Q13: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거주지 주변의 문화환경 만족도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Q2: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서울시 축제 관심 정도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Q15: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일상 생활에서 문화예술의 비중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Q12: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문화 활동 횟수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</a:txBody>
                  <a:tcPr/>
                </a:tc>
              </a:tr>
              <a:tr h="132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개인적 요인</a:t>
                      </a:r>
                      <a:endParaRPr lang="en-US" altLang="ko-KR" dirty="0" smtClean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DE2: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연령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DE3: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학력</a:t>
                      </a:r>
                      <a:endParaRPr lang="en-US" altLang="ko-KR" dirty="0" smtClean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DE6_740 ;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강동구 </a:t>
                      </a:r>
                      <a:r>
                        <a:rPr lang="ko-KR" altLang="en-US" dirty="0" err="1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지역살면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1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아님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0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DE6_680: </a:t>
                      </a:r>
                      <a:r>
                        <a:rPr lang="ko-KR" altLang="en-US" dirty="0" err="1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강남구지역살면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1 </a:t>
                      </a:r>
                      <a:r>
                        <a:rPr lang="ko-KR" altLang="en-US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아님</a:t>
                      </a:r>
                      <a:r>
                        <a:rPr lang="en-US" altLang="ko-KR" dirty="0" smtClean="0">
                          <a:latin typeface="한수원 한울림" panose="020B0600000101010101" pitchFamily="50" charset="-127"/>
                          <a:ea typeface="한수원 한울림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한수원 한울림" panose="020B0600000101010101" pitchFamily="50" charset="-127"/>
                        <a:ea typeface="한수원 한울림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066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0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어떤 변수가 영향을 주었나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24">
            <a:extLst>
              <a:ext uri="{FF2B5EF4-FFF2-40B4-BE49-F238E27FC236}">
                <a16:creationId xmlns:a16="http://schemas.microsoft.com/office/drawing/2014/main" xmlns="" id="{C331613B-A65B-4B2C-916D-AF33BB8F384B}"/>
              </a:ext>
            </a:extLst>
          </p:cNvPr>
          <p:cNvSpPr txBox="1"/>
          <p:nvPr/>
        </p:nvSpPr>
        <p:spPr>
          <a:xfrm>
            <a:off x="2434252" y="529402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 spc="-1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서울시에 대한 자부심</a:t>
            </a:r>
            <a:endParaRPr lang="ja-JP" altLang="en-US" dirty="0"/>
          </a:p>
        </p:txBody>
      </p:sp>
      <p:sp>
        <p:nvSpPr>
          <p:cNvPr id="44" name="テキスト ボックス 24">
            <a:extLst>
              <a:ext uri="{FF2B5EF4-FFF2-40B4-BE49-F238E27FC236}">
                <a16:creationId xmlns:a16="http://schemas.microsoft.com/office/drawing/2014/main" xmlns="" id="{1367DF26-9177-482B-B22E-CC1D78BB3B38}"/>
              </a:ext>
            </a:extLst>
          </p:cNvPr>
          <p:cNvSpPr txBox="1"/>
          <p:nvPr/>
        </p:nvSpPr>
        <p:spPr>
          <a:xfrm>
            <a:off x="7661108" y="5294022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</a:t>
            </a:r>
            <a:r>
              <a:rPr lang="en-US" altLang="ko-KR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간의 스트레스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40044" y="2205617"/>
            <a:ext cx="2880000" cy="2880000"/>
            <a:chOff x="861484" y="1728097"/>
            <a:chExt cx="2880000" cy="288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9B0B84D9-7913-494C-9A80-2F1B970F6577}"/>
                </a:ext>
              </a:extLst>
            </p:cNvPr>
            <p:cNvSpPr/>
            <p:nvPr/>
          </p:nvSpPr>
          <p:spPr>
            <a:xfrm>
              <a:off x="861484" y="1728097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9475" y="2447438"/>
              <a:ext cx="1514512" cy="151451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34" y="2481881"/>
            <a:ext cx="1372466" cy="137246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337233" y="2205617"/>
            <a:ext cx="2880000" cy="2880000"/>
            <a:chOff x="4762924" y="1728097"/>
            <a:chExt cx="2880000" cy="2880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DC396D24-8772-4FF2-9384-712D4E623282}"/>
                </a:ext>
              </a:extLst>
            </p:cNvPr>
            <p:cNvSpPr/>
            <p:nvPr/>
          </p:nvSpPr>
          <p:spPr>
            <a:xfrm>
              <a:off x="4762924" y="1728097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808" y="2236885"/>
              <a:ext cx="1605479" cy="1605479"/>
            </a:xfrm>
            <a:prstGeom prst="rect">
              <a:avLst/>
            </a:prstGeom>
          </p:spPr>
        </p:pic>
      </p:grpSp>
      <p:sp>
        <p:nvSpPr>
          <p:cNvPr id="17" name="덧셈 기호 16"/>
          <p:cNvSpPr/>
          <p:nvPr/>
        </p:nvSpPr>
        <p:spPr>
          <a:xfrm>
            <a:off x="3971696" y="2091643"/>
            <a:ext cx="1219200" cy="1275346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220235" y="566920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Q34</a:t>
            </a:r>
            <a:endParaRPr kumimoji="1" lang="ko-KR" altLang="en-US" spc="-150" dirty="0">
              <a:solidFill>
                <a:schemeClr val="tx1">
                  <a:lumMod val="60000"/>
                  <a:lumOff val="4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78865" y="5669205"/>
            <a:ext cx="478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</a:t>
            </a:r>
            <a:r>
              <a:rPr kumimoji="1"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</a:t>
            </a:r>
            <a:endParaRPr kumimoji="1" lang="ko-KR" altLang="en-US" spc="-150" dirty="0">
              <a:solidFill>
                <a:schemeClr val="tx1">
                  <a:lumMod val="60000"/>
                  <a:lumOff val="4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3" name="テキスト ボックス 24">
            <a:extLst>
              <a:ext uri="{FF2B5EF4-FFF2-40B4-BE49-F238E27FC236}">
                <a16:creationId xmlns:a16="http://schemas.microsoft.com/office/drawing/2014/main" xmlns="" id="{C331613B-A65B-4B2C-916D-AF33BB8F384B}"/>
              </a:ext>
            </a:extLst>
          </p:cNvPr>
          <p:cNvSpPr txBox="1"/>
          <p:nvPr/>
        </p:nvSpPr>
        <p:spPr>
          <a:xfrm>
            <a:off x="4767265" y="1354645"/>
            <a:ext cx="2616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 spc="-1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1. </a:t>
            </a:r>
            <a:r>
              <a:rPr lang="ko-KR" altLang="en-US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심리적인 요인</a:t>
            </a:r>
            <a:endParaRPr lang="ja-JP" altLang="en-US" sz="2800" b="0" dirty="0">
              <a:latin typeface="a장미다방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935575" y="1851210"/>
            <a:ext cx="2298348" cy="1756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덧셈 기호 33"/>
          <p:cNvSpPr/>
          <p:nvPr/>
        </p:nvSpPr>
        <p:spPr>
          <a:xfrm>
            <a:off x="8976117" y="2050739"/>
            <a:ext cx="1219200" cy="1275346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258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17" grpId="0" animBg="1"/>
      <p:bldP spid="30" grpId="0"/>
      <p:bldP spid="32" grpId="0"/>
      <p:bldP spid="33" grpId="0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0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어떤 변수가 영향을 주었나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24">
            <a:extLst>
              <a:ext uri="{FF2B5EF4-FFF2-40B4-BE49-F238E27FC236}">
                <a16:creationId xmlns:a16="http://schemas.microsoft.com/office/drawing/2014/main" xmlns="" id="{C331613B-A65B-4B2C-916D-AF33BB8F384B}"/>
              </a:ext>
            </a:extLst>
          </p:cNvPr>
          <p:cNvSpPr txBox="1"/>
          <p:nvPr/>
        </p:nvSpPr>
        <p:spPr>
          <a:xfrm>
            <a:off x="1368112" y="1202245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 spc="-1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2800" b="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r>
              <a:rPr lang="en-US" altLang="ko-KR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. </a:t>
            </a:r>
            <a:r>
              <a:rPr lang="ko-KR" altLang="en-US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경제적인 변수</a:t>
            </a:r>
            <a:endParaRPr lang="ja-JP" altLang="en-US" sz="2800" b="0" dirty="0">
              <a:latin typeface="a장미다방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585315" y="1725465"/>
            <a:ext cx="2497002" cy="417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4">
            <a:extLst>
              <a:ext uri="{FF2B5EF4-FFF2-40B4-BE49-F238E27FC236}">
                <a16:creationId xmlns:a16="http://schemas.microsoft.com/office/drawing/2014/main" xmlns="" id="{1367DF26-9177-482B-B22E-CC1D78BB3B38}"/>
              </a:ext>
            </a:extLst>
          </p:cNvPr>
          <p:cNvSpPr txBox="1"/>
          <p:nvPr/>
        </p:nvSpPr>
        <p:spPr>
          <a:xfrm>
            <a:off x="1662424" y="520734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개인적인 변수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</a:t>
            </a:r>
            <a:r>
              <a:rPr lang="en-US" altLang="ko-KR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321363" y="1938905"/>
            <a:ext cx="2880000" cy="2880000"/>
            <a:chOff x="4746433" y="1728097"/>
            <a:chExt cx="2880000" cy="288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C396D24-8772-4FF2-9384-712D4E623282}"/>
                </a:ext>
              </a:extLst>
            </p:cNvPr>
            <p:cNvSpPr/>
            <p:nvPr/>
          </p:nvSpPr>
          <p:spPr>
            <a:xfrm>
              <a:off x="4746433" y="1728097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994" y="2481881"/>
              <a:ext cx="1372466" cy="1372466"/>
            </a:xfrm>
            <a:prstGeom prst="rect">
              <a:avLst/>
            </a:prstGeom>
          </p:spPr>
        </p:pic>
      </p:grp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xmlns="" id="{B78BA64D-701A-464E-94E1-183761C26210}"/>
              </a:ext>
            </a:extLst>
          </p:cNvPr>
          <p:cNvSpPr txBox="1"/>
          <p:nvPr/>
        </p:nvSpPr>
        <p:spPr>
          <a:xfrm>
            <a:off x="1402400" y="5613897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atin typeface="한수원 한울림" panose="020B0600000101010101" pitchFamily="50" charset="-127"/>
                <a:ea typeface="한수원 한울림" panose="020B0600000101010101" pitchFamily="50" charset="-127"/>
              </a:defRPr>
            </a:lvl1pPr>
          </a:lstStyle>
          <a:p>
            <a:pPr algn="ctr"/>
            <a:r>
              <a:rPr kumimoji="1"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Q27, INC, Q28, Q47C_3, Q37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3889" t="15679" r="18889" b="27531"/>
          <a:stretch/>
        </p:blipFill>
        <p:spPr>
          <a:xfrm>
            <a:off x="5410539" y="1638687"/>
            <a:ext cx="5090682" cy="34436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5397839" y="5113932"/>
            <a:ext cx="625502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경제적으로 여유가 있을수록</a:t>
            </a:r>
            <a:r>
              <a:rPr lang="en-US" altLang="ko-KR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행복과 상관관계 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계층이동의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가능성이 있다고 생각을 해야 더 높은 계층으로 가기 위해 행복회로를 돌릴 수 있지 않을까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0" name="덧셈 기호 39"/>
          <p:cNvSpPr/>
          <p:nvPr/>
        </p:nvSpPr>
        <p:spPr>
          <a:xfrm>
            <a:off x="3057440" y="1994675"/>
            <a:ext cx="1219200" cy="1275346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3395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8" grpId="0"/>
      <p:bldP spid="35" grpId="0"/>
      <p:bldP spid="36" grpId="0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0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어떤 변수가 영향을 주었나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24">
            <a:extLst>
              <a:ext uri="{FF2B5EF4-FFF2-40B4-BE49-F238E27FC236}">
                <a16:creationId xmlns:a16="http://schemas.microsoft.com/office/drawing/2014/main" xmlns="" id="{B78BA64D-701A-464E-94E1-183761C26210}"/>
              </a:ext>
            </a:extLst>
          </p:cNvPr>
          <p:cNvSpPr txBox="1"/>
          <p:nvPr/>
        </p:nvSpPr>
        <p:spPr>
          <a:xfrm>
            <a:off x="2334251" y="511345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문화활동 만족도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34" y="2481881"/>
            <a:ext cx="1372466" cy="137246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82384" y="2003737"/>
            <a:ext cx="2880000" cy="2880000"/>
            <a:chOff x="8631382" y="1711694"/>
            <a:chExt cx="2880000" cy="288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C396D24-8772-4FF2-9384-712D4E623282}"/>
                </a:ext>
              </a:extLst>
            </p:cNvPr>
            <p:cNvSpPr/>
            <p:nvPr/>
          </p:nvSpPr>
          <p:spPr>
            <a:xfrm>
              <a:off x="8631382" y="1711694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76" y="2370603"/>
              <a:ext cx="1512412" cy="1512412"/>
            </a:xfrm>
            <a:prstGeom prst="rect">
              <a:avLst/>
            </a:prstGeom>
          </p:spPr>
        </p:pic>
      </p:grpSp>
      <p:sp>
        <p:nvSpPr>
          <p:cNvPr id="27" name="テキスト ボックス 24">
            <a:extLst>
              <a:ext uri="{FF2B5EF4-FFF2-40B4-BE49-F238E27FC236}">
                <a16:creationId xmlns:a16="http://schemas.microsoft.com/office/drawing/2014/main" xmlns="" id="{B78BA64D-701A-464E-94E1-183761C26210}"/>
              </a:ext>
            </a:extLst>
          </p:cNvPr>
          <p:cNvSpPr txBox="1"/>
          <p:nvPr/>
        </p:nvSpPr>
        <p:spPr>
          <a:xfrm>
            <a:off x="2187576" y="5477672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Q13, Q2, Q15, Q12</a:t>
            </a:r>
            <a:endParaRPr kumimoji="1" lang="ja-JP" altLang="en-US" spc="-150" dirty="0">
              <a:solidFill>
                <a:schemeClr val="tx1">
                  <a:lumMod val="60000"/>
                  <a:lumOff val="40000"/>
                </a:schemeClr>
              </a:solidFill>
              <a:latin typeface="한수원 한울림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8" name="덧셈 기호 27"/>
          <p:cNvSpPr/>
          <p:nvPr/>
        </p:nvSpPr>
        <p:spPr>
          <a:xfrm>
            <a:off x="3738378" y="2053040"/>
            <a:ext cx="1219200" cy="1275346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テキスト ボックス 24">
            <a:extLst>
              <a:ext uri="{FF2B5EF4-FFF2-40B4-BE49-F238E27FC236}">
                <a16:creationId xmlns:a16="http://schemas.microsoft.com/office/drawing/2014/main" xmlns="" id="{C331613B-A65B-4B2C-916D-AF33BB8F384B}"/>
              </a:ext>
            </a:extLst>
          </p:cNvPr>
          <p:cNvSpPr txBox="1"/>
          <p:nvPr/>
        </p:nvSpPr>
        <p:spPr>
          <a:xfrm>
            <a:off x="1782384" y="1260488"/>
            <a:ext cx="3111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 spc="-1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3. </a:t>
            </a:r>
            <a:r>
              <a:rPr lang="ko-KR" altLang="en-US" sz="2800" b="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문화생활 만족도</a:t>
            </a:r>
            <a:endParaRPr lang="ja-JP" altLang="en-US" sz="2800" b="0" dirty="0">
              <a:latin typeface="a장미다방" panose="02020600000000000000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981200" y="1783708"/>
            <a:ext cx="2834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548840" y="5055090"/>
            <a:ext cx="6096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다양한 문화생활을 즐길 수 있도록 준비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다양한 </a:t>
            </a:r>
            <a:r>
              <a:rPr lang="ko-KR" altLang="en-US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문화생활을 즐기는 것이 외향적인 사람의 특성일 수 있을까</a:t>
            </a:r>
            <a:r>
              <a:rPr lang="en-US" altLang="ko-KR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?</a:t>
            </a:r>
            <a:endParaRPr lang="ko-KR" altLang="en-US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rcRect l="33156" t="14246" r="18439" b="21262"/>
          <a:stretch/>
        </p:blipFill>
        <p:spPr>
          <a:xfrm>
            <a:off x="5752040" y="1522098"/>
            <a:ext cx="4519870" cy="338741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55071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  <p:bldP spid="28" grpId="0" animBg="1"/>
      <p:bldP spid="45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5697000"/>
            <a:ext cx="12217400" cy="1175856"/>
            <a:chOff x="0" y="5697000"/>
            <a:chExt cx="12217400" cy="1175856"/>
          </a:xfrm>
        </p:grpSpPr>
        <p:pic>
          <p:nvPicPr>
            <p:cNvPr id="8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0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3246654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6493308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92" b="8580"/>
            <a:stretch/>
          </p:blipFill>
          <p:spPr bwMode="auto">
            <a:xfrm>
              <a:off x="9739962" y="5697000"/>
              <a:ext cx="2477438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9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지난 발표 </a:t>
            </a:r>
            <a:r>
              <a:rPr lang="en-US" altLang="ko-KR" sz="36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Review</a:t>
            </a:r>
            <a:endParaRPr kumimoji="1" lang="ja-JP" altLang="en-US" sz="3600" b="1" dirty="0">
              <a:latin typeface="한수원 한돋움 Bold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0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80000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9500" y="1714500"/>
            <a:ext cx="83439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서울 </a:t>
            </a:r>
            <a:r>
              <a:rPr lang="ko-KR" altLang="en-US" sz="2200" dirty="0" err="1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서베이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2014: </a:t>
            </a:r>
            <a:r>
              <a:rPr lang="ko-KR" altLang="en-US" sz="2200" dirty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서울 주민 </a:t>
            </a:r>
            <a:r>
              <a:rPr lang="ko-KR" altLang="en-US" sz="2200" dirty="0" err="1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가구원</a:t>
            </a:r>
            <a:r>
              <a:rPr lang="ko-KR" altLang="en-US" sz="2200" dirty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행복도 </a:t>
            </a:r>
            <a:r>
              <a:rPr lang="ko-KR" altLang="en-US" sz="2200" dirty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조사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</a:t>
            </a:r>
            <a:endParaRPr lang="en-US" altLang="ko-KR" sz="2200" dirty="0" smtClean="0">
              <a:solidFill>
                <a:schemeClr val="tx1">
                  <a:lumMod val="7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Target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변수는 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Q48,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주민 행복도 점수</a:t>
            </a:r>
            <a:endParaRPr lang="en-US" altLang="ko-KR" sz="2200" dirty="0">
              <a:solidFill>
                <a:schemeClr val="tx1">
                  <a:lumMod val="7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다양한 문제 유형 존재 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유형별로 다르게 문제 처리</a:t>
            </a:r>
            <a:endParaRPr lang="en-US" altLang="ko-KR" sz="2200" dirty="0" smtClean="0">
              <a:solidFill>
                <a:schemeClr val="tx1">
                  <a:lumMod val="7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필요없는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 유형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의미가 겹치는 문항 삭제</a:t>
            </a:r>
            <a:endParaRPr lang="en-US" altLang="ko-KR" sz="2200" dirty="0" smtClean="0">
              <a:solidFill>
                <a:schemeClr val="tx1">
                  <a:lumMod val="7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설문자들의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 대략적인 분포를 확인하며 </a:t>
            </a:r>
            <a:r>
              <a:rPr lang="en-US" altLang="ko-KR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EDA</a:t>
            </a:r>
            <a:r>
              <a:rPr lang="ko-KR" altLang="en-US" sz="2200" dirty="0" smtClean="0">
                <a:solidFill>
                  <a:schemeClr val="tx1">
                    <a:lumMod val="7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  <a:sym typeface="Wingdings" panose="05000000000000000000" pitchFamily="2" charset="2"/>
              </a:rPr>
              <a:t>진행</a:t>
            </a:r>
            <a:endParaRPr lang="en-US" altLang="ko-KR" sz="2200" dirty="0" smtClean="0">
              <a:solidFill>
                <a:schemeClr val="tx1">
                  <a:lumMod val="7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7118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0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어떤 변수가 영향을 주었나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24">
            <a:extLst>
              <a:ext uri="{FF2B5EF4-FFF2-40B4-BE49-F238E27FC236}">
                <a16:creationId xmlns:a16="http://schemas.microsoft.com/office/drawing/2014/main" xmlns="" id="{C331613B-A65B-4B2C-916D-AF33BB8F384B}"/>
              </a:ext>
            </a:extLst>
          </p:cNvPr>
          <p:cNvSpPr txBox="1"/>
          <p:nvPr/>
        </p:nvSpPr>
        <p:spPr>
          <a:xfrm>
            <a:off x="1997554" y="49841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44" name="テキスト ボックス 24">
            <a:extLst>
              <a:ext uri="{FF2B5EF4-FFF2-40B4-BE49-F238E27FC236}">
                <a16:creationId xmlns:a16="http://schemas.microsoft.com/office/drawing/2014/main" xmlns="" id="{1367DF26-9177-482B-B22E-CC1D78BB3B38}"/>
              </a:ext>
            </a:extLst>
          </p:cNvPr>
          <p:cNvSpPr txBox="1"/>
          <p:nvPr/>
        </p:nvSpPr>
        <p:spPr>
          <a:xfrm>
            <a:off x="5966599" y="497085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연령</a:t>
            </a:r>
            <a:endParaRPr lang="en-US" altLang="ko-KR" b="1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テキスト ボックス 24">
            <a:extLst>
              <a:ext uri="{FF2B5EF4-FFF2-40B4-BE49-F238E27FC236}">
                <a16:creationId xmlns:a16="http://schemas.microsoft.com/office/drawing/2014/main" xmlns="" id="{B78BA64D-701A-464E-94E1-183761C26210}"/>
              </a:ext>
            </a:extLst>
          </p:cNvPr>
          <p:cNvSpPr txBox="1"/>
          <p:nvPr/>
        </p:nvSpPr>
        <p:spPr>
          <a:xfrm>
            <a:off x="9815737" y="4984192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학력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34" y="2481881"/>
            <a:ext cx="1372466" cy="137246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631382" y="1728097"/>
            <a:ext cx="2880000" cy="2880000"/>
            <a:chOff x="8631382" y="1711694"/>
            <a:chExt cx="2880000" cy="288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C396D24-8772-4FF2-9384-712D4E623282}"/>
                </a:ext>
              </a:extLst>
            </p:cNvPr>
            <p:cNvSpPr/>
            <p:nvPr/>
          </p:nvSpPr>
          <p:spPr>
            <a:xfrm>
              <a:off x="8631382" y="1711694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065" y="2321486"/>
              <a:ext cx="1540983" cy="1540983"/>
            </a:xfrm>
            <a:prstGeom prst="rect">
              <a:avLst/>
            </a:prstGeom>
          </p:spPr>
        </p:pic>
      </p:grpSp>
      <p:sp>
        <p:nvSpPr>
          <p:cNvPr id="32" name="덧셈 기호 31"/>
          <p:cNvSpPr/>
          <p:nvPr/>
        </p:nvSpPr>
        <p:spPr>
          <a:xfrm>
            <a:off x="10388752" y="1502893"/>
            <a:ext cx="1219200" cy="1275346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746433" y="1728097"/>
            <a:ext cx="2880000" cy="2880000"/>
            <a:chOff x="4746433" y="1728097"/>
            <a:chExt cx="2880000" cy="2880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DC396D24-8772-4FF2-9384-712D4E623282}"/>
                </a:ext>
              </a:extLst>
            </p:cNvPr>
            <p:cNvSpPr/>
            <p:nvPr/>
          </p:nvSpPr>
          <p:spPr>
            <a:xfrm>
              <a:off x="4746433" y="1728097"/>
              <a:ext cx="2880000" cy="2880000"/>
            </a:xfrm>
            <a:prstGeom prst="ellipse">
              <a:avLst/>
            </a:prstGeom>
            <a:solidFill>
              <a:srgbClr val="2F6D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445" y="2425972"/>
              <a:ext cx="1482168" cy="148216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861484" y="1728097"/>
            <a:ext cx="2880000" cy="2880000"/>
            <a:chOff x="861484" y="1728097"/>
            <a:chExt cx="2880000" cy="2880000"/>
          </a:xfrm>
        </p:grpSpPr>
        <p:grpSp>
          <p:nvGrpSpPr>
            <p:cNvPr id="22" name="그룹 21"/>
            <p:cNvGrpSpPr/>
            <p:nvPr/>
          </p:nvGrpSpPr>
          <p:grpSpPr>
            <a:xfrm>
              <a:off x="861484" y="1728097"/>
              <a:ext cx="2880000" cy="2880000"/>
              <a:chOff x="861484" y="1728097"/>
              <a:chExt cx="2880000" cy="28800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xmlns="" id="{9B0B84D9-7913-494C-9A80-2F1B970F6577}"/>
                  </a:ext>
                </a:extLst>
              </p:cNvPr>
              <p:cNvSpPr/>
              <p:nvPr/>
            </p:nvSpPr>
            <p:spPr>
              <a:xfrm>
                <a:off x="861484" y="1728097"/>
                <a:ext cx="2880000" cy="2880000"/>
              </a:xfrm>
              <a:prstGeom prst="ellipse">
                <a:avLst/>
              </a:prstGeom>
              <a:solidFill>
                <a:srgbClr val="2F6D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74" b="21333"/>
              <a:stretch/>
            </p:blipFill>
            <p:spPr>
              <a:xfrm>
                <a:off x="905914" y="1936273"/>
                <a:ext cx="2648454" cy="2081909"/>
              </a:xfrm>
              <a:prstGeom prst="rect">
                <a:avLst/>
              </a:prstGeom>
            </p:spPr>
          </p:pic>
        </p:grpSp>
        <p:sp>
          <p:nvSpPr>
            <p:cNvPr id="37" name="テキスト ボックス 24">
              <a:extLst>
                <a:ext uri="{FF2B5EF4-FFF2-40B4-BE49-F238E27FC236}">
                  <a16:creationId xmlns:a16="http://schemas.microsoft.com/office/drawing/2014/main" xmlns="" id="{B78BA64D-701A-464E-94E1-183761C26210}"/>
                </a:ext>
              </a:extLst>
            </p:cNvPr>
            <p:cNvSpPr txBox="1"/>
            <p:nvPr/>
          </p:nvSpPr>
          <p:spPr>
            <a:xfrm>
              <a:off x="2437054" y="3281570"/>
              <a:ext cx="53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ja-JP" spc="-15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umimoji="1" lang="ja-JP" altLang="en-US" spc="-150" dirty="0">
                <a:solidFill>
                  <a:srgbClr val="FF0000"/>
                </a:solidFill>
                <a:latin typeface="나눔스퀘어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38" name="テキスト ボックス 24">
              <a:extLst>
                <a:ext uri="{FF2B5EF4-FFF2-40B4-BE49-F238E27FC236}">
                  <a16:creationId xmlns:a16="http://schemas.microsoft.com/office/drawing/2014/main" xmlns="" id="{B78BA64D-701A-464E-94E1-183761C26210}"/>
                </a:ext>
              </a:extLst>
            </p:cNvPr>
            <p:cNvSpPr txBox="1"/>
            <p:nvPr/>
          </p:nvSpPr>
          <p:spPr>
            <a:xfrm>
              <a:off x="2867028" y="2967028"/>
              <a:ext cx="53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ja-JP" spc="-15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umimoji="1" lang="ja-JP" altLang="en-US" spc="-150" dirty="0">
                <a:solidFill>
                  <a:srgbClr val="FF0000"/>
                </a:solidFill>
                <a:latin typeface="나눔스퀘어" panose="020B0600000101010101" pitchFamily="50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0" name="テキスト ボックス 24">
            <a:extLst>
              <a:ext uri="{FF2B5EF4-FFF2-40B4-BE49-F238E27FC236}">
                <a16:creationId xmlns:a16="http://schemas.microsoft.com/office/drawing/2014/main" xmlns="" id="{B78BA64D-701A-464E-94E1-183761C26210}"/>
              </a:ext>
            </a:extLst>
          </p:cNvPr>
          <p:cNvSpPr txBox="1"/>
          <p:nvPr/>
        </p:nvSpPr>
        <p:spPr>
          <a:xfrm>
            <a:off x="1649573" y="53787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pc="-15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kumimoji="1"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강남구</a:t>
            </a:r>
            <a:r>
              <a:rPr kumimoji="1"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kumimoji="1"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강동구</a:t>
            </a:r>
            <a:endParaRPr kumimoji="1" lang="ja-JP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1" name="뺄셈 기호 40"/>
          <p:cNvSpPr/>
          <p:nvPr/>
        </p:nvSpPr>
        <p:spPr>
          <a:xfrm>
            <a:off x="6345077" y="1415830"/>
            <a:ext cx="1449548" cy="1440595"/>
          </a:xfrm>
          <a:prstGeom prst="mathMin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19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7" grpId="0"/>
      <p:bldP spid="32" grpId="0" animBg="1"/>
      <p:bldP spid="40" grpId="0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타워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7"/>
          <a:stretch/>
        </p:blipFill>
        <p:spPr bwMode="auto">
          <a:xfrm>
            <a:off x="7632700" y="3406139"/>
            <a:ext cx="4622800" cy="34290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 제안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21392" y="1876015"/>
            <a:ext cx="897604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서울에 대해 자부심을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느끼게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해줄만한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방안으로 서울의 특색을 살리는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랜드마크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마련.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기초적인 생활이 불가능한 사람에게 기초적 생활을 유지할 수 있도록 경제적 지원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사회적 경제 인지도를 높이기 위해 학창시절부터 기초적 경제교육 장려 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스트레스 받았을 때 이를 잘 해소할 수 있는 문화적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컨텐츠를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다양하게 마련하자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코로나가 유행하는 지금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문화생활을 즐기기 어려우니까 행복이 떨어져있지 않을까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…?</a:t>
            </a:r>
            <a:b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</a:b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온라인 상으로 무료 공연 및 영화 상영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98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0" b="4339"/>
          <a:stretch/>
        </p:blipFill>
        <p:spPr>
          <a:xfrm>
            <a:off x="0" y="-25401"/>
            <a:ext cx="12192000" cy="69977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2D070D4-650D-47A4-A65A-6DDFD7C50F98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7A9B6F14-90A2-4211-8B8E-8A52F2294BED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2CF52AD-F384-4E3A-9712-DC70F20E5B72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</a:t>
              </a:r>
              <a:r>
                <a:rPr lang="en-US" altLang="ko-KR" sz="4400" b="1" dirty="0" smtClean="0">
                  <a:solidFill>
                    <a:schemeClr val="bg1"/>
                  </a:solidFill>
                </a:rPr>
                <a:t>4,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9B4D005-349F-4628-A404-2FBD848E99AC}"/>
                </a:ext>
              </a:extLst>
            </p:cNvPr>
            <p:cNvSpPr txBox="1"/>
            <p:nvPr/>
          </p:nvSpPr>
          <p:spPr>
            <a:xfrm>
              <a:off x="307946" y="3275538"/>
              <a:ext cx="3748142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</a:rPr>
                <a:t>Results Review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405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한계점 및 보완점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7" y="1512249"/>
            <a:ext cx="3814255" cy="280800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410981" y="5003117"/>
            <a:ext cx="101673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Group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lasso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모델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사용했을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때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생각만큼 변수를 많이 줄이지 못했다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원인을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설명할 수는 없지만 변수를 잘 줄이지 못한 모델이 정확도는 가장 높았다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해석에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있어서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더 큰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lambda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값 사용하여 해석을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시도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2344" t="9002" r="6179" b="15268"/>
          <a:stretch/>
        </p:blipFill>
        <p:spPr>
          <a:xfrm flipH="1">
            <a:off x="6060560" y="1512249"/>
            <a:ext cx="4506841" cy="280800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415031" y="4466280"/>
            <a:ext cx="1636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한계점</a:t>
            </a:r>
            <a:endParaRPr lang="en-US" altLang="ko-KR" sz="25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15031" y="5064608"/>
            <a:ext cx="8760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44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한계점 및 보완점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10981" y="5056282"/>
            <a:ext cx="8651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결과 해석에 있어서 의문점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;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계수에 대한 해석이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불확실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정확한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수치적인 해석보다는 직관적인 해석을 덧붙이려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노력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5031" y="4466280"/>
            <a:ext cx="1636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한계점</a:t>
            </a:r>
            <a:endParaRPr lang="en-US" altLang="ko-KR" sz="25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15031" y="5064608"/>
            <a:ext cx="8760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32" y="1943779"/>
            <a:ext cx="8221937" cy="1889007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69500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한계점 및 보완점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10981" y="5024383"/>
            <a:ext cx="95684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. Y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들의 분포가 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점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, 10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점 단위에 많이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있었다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Y_hat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은 그대로 산출하지 않고 행복점수가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단위 근처의 값들은 반올림한 수를 이용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5031" y="4466280"/>
            <a:ext cx="1636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한계점</a:t>
            </a:r>
            <a:endParaRPr lang="en-US" altLang="ko-KR" sz="25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15031" y="5064608"/>
            <a:ext cx="8760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37" y="1528649"/>
            <a:ext cx="4566927" cy="3097610"/>
          </a:xfrm>
          <a:prstGeom prst="rect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57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C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FD0B2F-6FAE-45BB-9F20-D2A6E7C7C2A9}"/>
              </a:ext>
            </a:extLst>
          </p:cNvPr>
          <p:cNvSpPr txBox="1"/>
          <p:nvPr/>
        </p:nvSpPr>
        <p:spPr>
          <a:xfrm>
            <a:off x="4313302" y="3075057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ZOOM </a:t>
            </a:r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사진</a:t>
            </a:r>
            <a:r>
              <a:rPr kumimoji="1" lang="en-US" altLang="ko-KR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내일 넣기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00" y="1662469"/>
            <a:ext cx="7905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074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C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093304" y="1851991"/>
            <a:ext cx="10005392" cy="3154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FD0B2F-6FAE-45BB-9F20-D2A6E7C7C2A9}"/>
              </a:ext>
            </a:extLst>
          </p:cNvPr>
          <p:cNvSpPr txBox="1"/>
          <p:nvPr/>
        </p:nvSpPr>
        <p:spPr>
          <a:xfrm>
            <a:off x="4793399" y="2426471"/>
            <a:ext cx="260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2">
                    <a:lumMod val="50000"/>
                  </a:schemeClr>
                </a:solidFill>
              </a:rPr>
              <a:t>Thank you!</a:t>
            </a:r>
            <a:endParaRPr lang="ko-KR" alt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FD0B2F-6FAE-45BB-9F20-D2A6E7C7C2A9}"/>
              </a:ext>
            </a:extLst>
          </p:cNvPr>
          <p:cNvSpPr txBox="1"/>
          <p:nvPr/>
        </p:nvSpPr>
        <p:spPr>
          <a:xfrm>
            <a:off x="2366986" y="3429000"/>
            <a:ext cx="7683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rgbClr val="2F6DA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자료 출처</a:t>
            </a:r>
            <a:r>
              <a:rPr lang="en-US" altLang="ko-KR" dirty="0" smtClean="0">
                <a:solidFill>
                  <a:srgbClr val="2F6DA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: </a:t>
            </a:r>
            <a:r>
              <a:rPr lang="en-US" altLang="ko-KR" dirty="0">
                <a:hlinkClick r:id="rId3"/>
              </a:rPr>
              <a:t>https://www.ncbi.nlm.nih.gov/pmc/articles/PMC6107969/</a:t>
            </a:r>
            <a:endParaRPr lang="ko-KR" altLang="en-US" dirty="0"/>
          </a:p>
          <a:p>
            <a:pPr algn="just"/>
            <a:r>
              <a:rPr lang="en-US" altLang="ko-KR" dirty="0" smtClean="0">
                <a:solidFill>
                  <a:srgbClr val="2F6DA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	</a:t>
            </a:r>
          </a:p>
          <a:p>
            <a:pPr algn="just"/>
            <a:r>
              <a:rPr lang="en-US" altLang="ko-KR" dirty="0">
                <a:solidFill>
                  <a:srgbClr val="2F6DA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	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[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행복의 과학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]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수업 슬라이드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347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2" descr="Placeholder Timeline&#10;">
            <a:extLst>
              <a:ext uri="{FF2B5EF4-FFF2-40B4-BE49-F238E27FC236}">
                <a16:creationId xmlns:a16="http://schemas.microsoft.com/office/drawing/2014/main" xmlns="" id="{2961E42A-1E51-455E-89B6-7C2866DFEA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257495"/>
              </p:ext>
            </p:extLst>
          </p:nvPr>
        </p:nvGraphicFramePr>
        <p:xfrm>
          <a:off x="794616" y="1251284"/>
          <a:ext cx="11397384" cy="5414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48" b="100000" l="9943" r="100000">
                        <a14:foregroundMark x1="47727" y1="37121" x2="49148" y2="47348"/>
                        <a14:backgroundMark x1="27841" y1="29924" x2="30966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30" y="4485425"/>
            <a:ext cx="1460391" cy="1095293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0" y="5697000"/>
            <a:ext cx="12217400" cy="1175856"/>
            <a:chOff x="0" y="5697000"/>
            <a:chExt cx="12217400" cy="1175856"/>
          </a:xfrm>
        </p:grpSpPr>
        <p:pic>
          <p:nvPicPr>
            <p:cNvPr id="41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0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3246654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6493308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92" b="8580"/>
            <a:stretch/>
          </p:blipFill>
          <p:spPr bwMode="auto">
            <a:xfrm>
              <a:off x="9739962" y="5697000"/>
              <a:ext cx="2477438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29" y="1695460"/>
            <a:ext cx="2495073" cy="1871305"/>
          </a:xfrm>
          <a:prstGeom prst="rect">
            <a:avLst/>
          </a:prstGeom>
        </p:spPr>
      </p:pic>
      <p:sp>
        <p:nvSpPr>
          <p:cNvPr id="21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3"/>
          <p:cNvSpPr txBox="1"/>
          <p:nvPr/>
        </p:nvSpPr>
        <p:spPr>
          <a:xfrm>
            <a:off x="790363" y="288779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한수원 한돋움 Bold" panose="020B0600000101010101" pitchFamily="50" charset="-127"/>
                <a:ea typeface="Malgun Gothic" panose="020B0503020000020004" pitchFamily="34" charset="-127"/>
              </a:rPr>
              <a:t>Problem</a:t>
            </a:r>
            <a:endParaRPr kumimoji="1" lang="ja-JP" altLang="en-US" sz="3600" b="1" dirty="0">
              <a:latin typeface="한수원 한돋움 Bold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</a:t>
            </a:r>
            <a:r>
              <a:rPr lang="en-US" altLang="ko-KR" sz="1200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0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27" name="直線コネクタ 12"/>
          <p:cNvCxnSpPr/>
          <p:nvPr/>
        </p:nvCxnSpPr>
        <p:spPr>
          <a:xfrm>
            <a:off x="808382" y="1080000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2"/>
          <a:srcRect l="-1" t="-1" r="68175" b="7383"/>
          <a:stretch/>
        </p:blipFill>
        <p:spPr>
          <a:xfrm>
            <a:off x="1433686" y="2643733"/>
            <a:ext cx="3192786" cy="897632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9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5451"/>
            <a:ext cx="11375135" cy="5486400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0" y="5697000"/>
            <a:ext cx="12217400" cy="1175856"/>
            <a:chOff x="0" y="5697000"/>
            <a:chExt cx="12217400" cy="1175856"/>
          </a:xfrm>
        </p:grpSpPr>
        <p:pic>
          <p:nvPicPr>
            <p:cNvPr id="71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0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3246654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0"/>
            <a:stretch/>
          </p:blipFill>
          <p:spPr bwMode="auto">
            <a:xfrm>
              <a:off x="6493308" y="5697000"/>
              <a:ext cx="3246654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Panorama view of seoul, south korea and city skyline with world famous landmarks Premium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92" b="8580"/>
            <a:stretch/>
          </p:blipFill>
          <p:spPr bwMode="auto">
            <a:xfrm>
              <a:off x="9739962" y="5697000"/>
              <a:ext cx="2477438" cy="117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한수원 한돋움 Bold" panose="020B0600000101010101" pitchFamily="50" charset="-127"/>
                <a:ea typeface="Malgun Gothic" panose="020B0503020000020004" pitchFamily="34" charset="-127"/>
              </a:rPr>
              <a:t>Contents</a:t>
            </a:r>
            <a:endParaRPr kumimoji="1" lang="ja-JP" altLang="en-US" sz="3600" b="1" dirty="0">
              <a:latin typeface="한수원 한돋움 Bold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12"/>
          <p:cNvCxnSpPr/>
          <p:nvPr/>
        </p:nvCxnSpPr>
        <p:spPr>
          <a:xfrm>
            <a:off x="808382" y="1080000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01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 b="6768"/>
          <a:stretch/>
        </p:blipFill>
        <p:spPr>
          <a:xfrm>
            <a:off x="0" y="-38100"/>
            <a:ext cx="12192000" cy="6959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BE8CD81-1D39-4287-829F-639FDD38091E}"/>
                </a:ext>
              </a:extLst>
            </p:cNvPr>
            <p:cNvSpPr txBox="1"/>
            <p:nvPr/>
          </p:nvSpPr>
          <p:spPr>
            <a:xfrm>
              <a:off x="592153" y="2246605"/>
              <a:ext cx="2010487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A28C922-99CE-40CD-96F7-B00D35BBCF11}"/>
                </a:ext>
              </a:extLst>
            </p:cNvPr>
            <p:cNvSpPr txBox="1"/>
            <p:nvPr/>
          </p:nvSpPr>
          <p:spPr>
            <a:xfrm>
              <a:off x="676377" y="3054146"/>
              <a:ext cx="2593980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추가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EDA </a:t>
              </a:r>
              <a:endParaRPr lang="ko-KR" altLang="en-US" sz="4000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EDA </a:t>
            </a:r>
            <a:r>
              <a:rPr kumimoji="1" lang="ko-KR" altLang="en-US" sz="3200" b="1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보완점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1764B711-1E6D-48C4-96EC-AD19511D463D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9408E6A4-7C13-479C-8FDB-2F6FE0BA1BD1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CF8E4ADB-044D-44AE-95E5-983EFA930203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 w="158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9EFE9A82-A801-4CE9-B567-AC616CAAFDFB}"/>
              </a:ext>
            </a:extLst>
          </p:cNvPr>
          <p:cNvSpPr/>
          <p:nvPr/>
        </p:nvSpPr>
        <p:spPr>
          <a:xfrm>
            <a:off x="3267720" y="4328580"/>
            <a:ext cx="1980000" cy="19800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63FF2AAB-2C28-4DF0-93DA-79A297001165}"/>
              </a:ext>
            </a:extLst>
          </p:cNvPr>
          <p:cNvSpPr/>
          <p:nvPr/>
        </p:nvSpPr>
        <p:spPr>
          <a:xfrm>
            <a:off x="4899576" y="1668933"/>
            <a:ext cx="1980000" cy="19800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81883CE-6261-4CCF-BC1B-7C6A1151D351}"/>
              </a:ext>
            </a:extLst>
          </p:cNvPr>
          <p:cNvSpPr/>
          <p:nvPr/>
        </p:nvSpPr>
        <p:spPr>
          <a:xfrm>
            <a:off x="6643900" y="4328580"/>
            <a:ext cx="1980000" cy="19800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5445F8F-26DC-4FE4-8C6F-FC30C410658A}"/>
              </a:ext>
            </a:extLst>
          </p:cNvPr>
          <p:cNvSpPr txBox="1"/>
          <p:nvPr/>
        </p:nvSpPr>
        <p:spPr>
          <a:xfrm>
            <a:off x="7069096" y="2258823"/>
            <a:ext cx="295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Ordinal</a:t>
            </a:r>
            <a:r>
              <a: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0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변수 처리는</a:t>
            </a:r>
            <a:r>
              <a:rPr lang="en-US" altLang="ko-KR" sz="20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?</a:t>
            </a:r>
            <a:endParaRPr lang="ko-KR" altLang="en-US" sz="20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CA8AC21-16DD-47EF-96D9-64691DFCFCBE}"/>
              </a:ext>
            </a:extLst>
          </p:cNvPr>
          <p:cNvSpPr txBox="1"/>
          <p:nvPr/>
        </p:nvSpPr>
        <p:spPr>
          <a:xfrm>
            <a:off x="-18832" y="4869384"/>
            <a:ext cx="3077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algn="r"/>
            <a:r>
              <a:rPr lang="en-US" altLang="ko-KR" dirty="0"/>
              <a:t>2. Nominal </a:t>
            </a:r>
            <a:r>
              <a:rPr lang="ko-KR" altLang="en-US" dirty="0"/>
              <a:t>내의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카테고리 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85764F7-55D6-46ED-BA35-A6132CE78D87}"/>
              </a:ext>
            </a:extLst>
          </p:cNvPr>
          <p:cNvSpPr txBox="1"/>
          <p:nvPr/>
        </p:nvSpPr>
        <p:spPr>
          <a:xfrm>
            <a:off x="8880995" y="4870773"/>
            <a:ext cx="285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변수 간 </a:t>
            </a:r>
            <a:r>
              <a:rPr lang="en-US" altLang="ko-KR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Correlation?</a:t>
            </a:r>
            <a:endParaRPr lang="ko-KR" altLang="en-US" sz="20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209C8BB-8B7A-4C92-AAF4-30026E699CD9}"/>
              </a:ext>
            </a:extLst>
          </p:cNvPr>
          <p:cNvSpPr txBox="1"/>
          <p:nvPr/>
        </p:nvSpPr>
        <p:spPr>
          <a:xfrm>
            <a:off x="5157644" y="2357175"/>
            <a:ext cx="146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Ordinal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F66C4B3-2354-4DF7-9EAE-A0C5276C416D}"/>
              </a:ext>
            </a:extLst>
          </p:cNvPr>
          <p:cNvSpPr txBox="1"/>
          <p:nvPr/>
        </p:nvSpPr>
        <p:spPr>
          <a:xfrm>
            <a:off x="3436020" y="5055439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Nominal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681DC19-693E-4D48-9752-88C2843E4743}"/>
              </a:ext>
            </a:extLst>
          </p:cNvPr>
          <p:cNvSpPr txBox="1"/>
          <p:nvPr/>
        </p:nvSpPr>
        <p:spPr>
          <a:xfrm>
            <a:off x="6559205" y="5055439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Correlation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682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40430" r="2581" b="8674"/>
          <a:stretch/>
        </p:blipFill>
        <p:spPr>
          <a:xfrm>
            <a:off x="910012" y="1242235"/>
            <a:ext cx="8622892" cy="3490451"/>
          </a:xfrm>
          <a:prstGeom prst="rect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08382" y="319843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1. Ordinal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변수 처리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9" t="32975" r="15054" b="10538"/>
          <a:stretch/>
        </p:blipFill>
        <p:spPr>
          <a:xfrm>
            <a:off x="5437341" y="1901886"/>
            <a:ext cx="6371304" cy="3873911"/>
          </a:xfrm>
          <a:prstGeom prst="rect">
            <a:avLst/>
          </a:prstGeom>
          <a:ln w="50800">
            <a:solidFill>
              <a:schemeClr val="accent3">
                <a:lumMod val="20000"/>
                <a:lumOff val="8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12903" r="34516" b="36344"/>
          <a:stretch/>
        </p:blipFill>
        <p:spPr>
          <a:xfrm>
            <a:off x="910012" y="2824849"/>
            <a:ext cx="5712542" cy="348062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229" name="TextBox 228"/>
          <p:cNvSpPr txBox="1"/>
          <p:nvPr/>
        </p:nvSpPr>
        <p:spPr>
          <a:xfrm>
            <a:off x="6784258" y="5879690"/>
            <a:ext cx="502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ordinal </a:t>
            </a:r>
            <a:r>
              <a:rPr lang="ko-KR" altLang="en-US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변수들</a:t>
            </a:r>
            <a:endParaRPr lang="en-US" altLang="ko-KR" dirty="0" smtClean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r>
              <a:rPr lang="ko-KR" altLang="en-US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 ‘</a:t>
            </a:r>
            <a:r>
              <a:rPr lang="en-US" altLang="ko-KR" dirty="0" smtClean="0">
                <a:solidFill>
                  <a:srgbClr val="0070C0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continuous (numeric)</a:t>
            </a:r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으로 생각하기</a:t>
            </a:r>
            <a:r>
              <a:rPr lang="en-US" altLang="ko-KR" dirty="0" smtClean="0">
                <a:latin typeface="a파도소리" panose="02020600000000000000" pitchFamily="18" charset="-127"/>
                <a:ea typeface="a파도소리" panose="02020600000000000000" pitchFamily="18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786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21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Nominal </a:t>
            </a:r>
            <a:r>
              <a:rPr kumimoji="1" lang="ko-KR" altLang="en-US" sz="3200" b="1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변수 처리</a:t>
            </a:r>
            <a:endParaRPr kumimoji="1" lang="ja-JP" altLang="en-US" sz="3200" b="1" dirty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13634" y="4665315"/>
            <a:ext cx="93647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1) </a:t>
            </a:r>
            <a:r>
              <a:rPr lang="ko-KR" altLang="en-US" dirty="0" smtClean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기타 문항으로 통합</a:t>
            </a:r>
            <a:endParaRPr lang="en-US" altLang="ko-KR" dirty="0" smtClean="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빈도가 낮은 항목들은 기타 문항으로 통합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예를들어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‘RLI’ (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종교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항목은 유교라 대답한 응답자가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67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 뿐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‘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기타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문항인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번으로 통합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‘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'Q18',"Q25A1","Q31A1","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Q39＂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동일한 방식으로 처리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96097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5"/>
          <p:cNvSpPr/>
          <p:nvPr/>
        </p:nvSpPr>
        <p:spPr>
          <a:xfrm>
            <a:off x="11201260" y="134038"/>
            <a:ext cx="136800" cy="136800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67" y="2352038"/>
            <a:ext cx="3363333" cy="2146889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267" y="1411133"/>
            <a:ext cx="3363333" cy="718673"/>
          </a:xfrm>
          <a:prstGeom prst="rect">
            <a:avLst/>
          </a:prstGeom>
          <a:ln w="50800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6499" t="4623" r="-1" b="2523"/>
          <a:stretch/>
        </p:blipFill>
        <p:spPr>
          <a:xfrm>
            <a:off x="5786090" y="1445522"/>
            <a:ext cx="4361210" cy="3053405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97846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2959</TotalTime>
  <Words>1406</Words>
  <Application>Microsoft Office PowerPoint</Application>
  <PresentationFormat>와이드스크린</PresentationFormat>
  <Paragraphs>359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3" baseType="lpstr">
      <vt:lpstr>a엄마의편지M</vt:lpstr>
      <vt:lpstr>a장미다방</vt:lpstr>
      <vt:lpstr>a파도소리</vt:lpstr>
      <vt:lpstr>나눔바른고딕</vt:lpstr>
      <vt:lpstr>나눔스퀘어</vt:lpstr>
      <vt:lpstr>나눔스퀘어 Bold</vt:lpstr>
      <vt:lpstr>맑은 고딕</vt:lpstr>
      <vt:lpstr>맑은 고딕</vt:lpstr>
      <vt:lpstr>한수원 한돋움</vt:lpstr>
      <vt:lpstr>한수원 한돋움 Bold</vt:lpstr>
      <vt:lpstr>한수원 한울림</vt:lpstr>
      <vt:lpstr>Arial</vt:lpstr>
      <vt:lpstr>Century Gothic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계정</cp:lastModifiedBy>
  <cp:revision>191</cp:revision>
  <dcterms:created xsi:type="dcterms:W3CDTF">2019-08-12T05:10:14Z</dcterms:created>
  <dcterms:modified xsi:type="dcterms:W3CDTF">2020-06-04T09:27:00Z</dcterms:modified>
</cp:coreProperties>
</file>